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9" r:id="rId3"/>
    <p:sldId id="260" r:id="rId4"/>
    <p:sldId id="265" r:id="rId5"/>
    <p:sldId id="286" r:id="rId6"/>
    <p:sldId id="287" r:id="rId7"/>
    <p:sldId id="288" r:id="rId8"/>
    <p:sldId id="293" r:id="rId9"/>
    <p:sldId id="294" r:id="rId10"/>
    <p:sldId id="295" r:id="rId11"/>
    <p:sldId id="296" r:id="rId12"/>
    <p:sldId id="297" r:id="rId13"/>
    <p:sldId id="299" r:id="rId14"/>
    <p:sldId id="301" r:id="rId15"/>
    <p:sldId id="303" r:id="rId16"/>
    <p:sldId id="304" r:id="rId17"/>
    <p:sldId id="305" r:id="rId18"/>
    <p:sldId id="306" r:id="rId19"/>
    <p:sldId id="307" r:id="rId20"/>
    <p:sldId id="308" r:id="rId21"/>
    <p:sldId id="312" r:id="rId22"/>
    <p:sldId id="313" r:id="rId23"/>
    <p:sldId id="314" r:id="rId24"/>
    <p:sldId id="315" r:id="rId25"/>
    <p:sldId id="316" r:id="rId26"/>
    <p:sldId id="317" r:id="rId27"/>
    <p:sldId id="318" r:id="rId28"/>
    <p:sldId id="319" r:id="rId29"/>
    <p:sldId id="320" r:id="rId30"/>
    <p:sldId id="321" r:id="rId31"/>
    <p:sldId id="322" r:id="rId32"/>
    <p:sldId id="323" r:id="rId33"/>
    <p:sldId id="324" r:id="rId34"/>
    <p:sldId id="325" r:id="rId35"/>
    <p:sldId id="326" r:id="rId36"/>
    <p:sldId id="327" r:id="rId37"/>
    <p:sldId id="328" r:id="rId38"/>
    <p:sldId id="329"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modifyVerifier cryptProviderType="rsaFull" cryptAlgorithmClass="hash" cryptAlgorithmType="typeAny" cryptAlgorithmSid="4" spinCount="100000" saltData="Tun/F33GClDeBbMa/g5XDw==" hashData="D4MP4T9SX7yuJ0ar2F4RbYECmkU="/>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C53BA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smtClean="0"/>
              <a:t>Click to edit Master title style</a:t>
            </a:r>
            <a:endParaRPr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endParaRPr lang="en-US"/>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EDE928A1-22C8-46C5-B73B-FA1A765FC0E0}"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73254B1-E2B6-4C8D-B3B7-EE34C6E7C462}"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B898D89-CDCE-4B79-ADAE-C79329400EEF}"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78563"/>
            <a:ext cx="21336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78563"/>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78563"/>
            <a:ext cx="2133600" cy="457200"/>
          </a:xfrm>
        </p:spPr>
        <p:txBody>
          <a:bodyPr/>
          <a:lstStyle>
            <a:lvl1pPr>
              <a:defRPr/>
            </a:lvl1pPr>
          </a:lstStyle>
          <a:p>
            <a:pPr>
              <a:defRPr/>
            </a:pPr>
            <a:fld id="{C567392A-C1A8-4042-A9FA-778897F403D1}" type="slidenum">
              <a:rPr lang="ar-SA"/>
              <a:pPr>
                <a:defRPr/>
              </a:pPr>
              <a:t>‹#›</a:t>
            </a:fld>
            <a:endParaRPr lang="en-US"/>
          </a:p>
        </p:txBody>
      </p:sp>
    </p:spTree>
  </p:cSld>
  <p:clrMapOvr>
    <a:masterClrMapping/>
  </p:clrMapOvr>
  <p:transition>
    <p:checker/>
    <p:sndAc>
      <p:stSnd>
        <p:snd r:embed="rId1" name="chimes.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a:p>
        </p:txBody>
      </p:sp>
      <p:sp>
        <p:nvSpPr>
          <p:cNvPr id="4" name="Date Placeholder 3"/>
          <p:cNvSpPr>
            <a:spLocks noGrp="1"/>
          </p:cNvSpPr>
          <p:nvPr>
            <p:ph type="dt" sz="half" idx="10"/>
          </p:nvPr>
        </p:nvSpPr>
        <p:spPr>
          <a:xfrm>
            <a:off x="457200" y="6278563"/>
            <a:ext cx="21336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78563"/>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78563"/>
            <a:ext cx="2133600" cy="457200"/>
          </a:xfrm>
        </p:spPr>
        <p:txBody>
          <a:bodyPr/>
          <a:lstStyle>
            <a:lvl1pPr>
              <a:defRPr/>
            </a:lvl1pPr>
          </a:lstStyle>
          <a:p>
            <a:pPr>
              <a:defRPr/>
            </a:pPr>
            <a:fld id="{20A7A6D4-4C33-4E0C-9B77-D6C0B894B540}" type="slidenum">
              <a:rPr lang="ar-SA"/>
              <a:pPr>
                <a:defRPr/>
              </a:pPr>
              <a:t>‹#›</a:t>
            </a:fld>
            <a:endParaRPr lang="en-US"/>
          </a:p>
        </p:txBody>
      </p:sp>
    </p:spTree>
  </p:cSld>
  <p:clrMapOvr>
    <a:masterClrMapping/>
  </p:clrMapOvr>
  <p:transition>
    <p:checker/>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82808"/>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6B6C740-F586-4097-8A73-7BE89F35C40F}"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endParaRPr lang="en-US"/>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2978F714-09BF-468B-9CFB-565CB18EEA8F}"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9F4DB599-9B2B-4D24-BAEF-304C6218285F}"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endParaRPr lang="en-US"/>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7589838" y="6483350"/>
            <a:ext cx="503237" cy="301625"/>
          </a:xfrm>
        </p:spPr>
        <p:txBody>
          <a:bodyPr/>
          <a:lstStyle>
            <a:lvl1pPr algn="ctr">
              <a:defRPr/>
            </a:lvl1pPr>
          </a:lstStyle>
          <a:p>
            <a:pPr>
              <a:defRPr/>
            </a:pPr>
            <a:fld id="{AA307605-6131-49CA-A6A7-559B3D986A9F}"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E98F4EF7-2D39-4706-B88B-3897B64DA17A}"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165B5937-B694-45DB-922A-0ABEB6078982}"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605802D7-339E-4C34-8A76-ABC90F3D5D92}"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a:lvl1pPr>
          </a:lstStyle>
          <a:p>
            <a:pPr>
              <a:defRPr/>
            </a:pPr>
            <a:fld id="{45551605-662B-4FED-B272-E2086EF48C04}"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smtClean="0"/>
              <a:t>Click to edit Master title style</a:t>
            </a:r>
            <a:endParaRPr lang="en-US"/>
          </a:p>
        </p:txBody>
      </p:sp>
      <p:sp>
        <p:nvSpPr>
          <p:cNvPr id="1030"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a:solidFill>
                  <a:schemeClr val="tx1"/>
                </a:solidFill>
                <a:latin typeface="Arial" charset="0"/>
                <a:cs typeface="Arial" charset="0"/>
              </a:defRPr>
            </a:lvl1pPr>
          </a:lstStyle>
          <a:p>
            <a:pPr>
              <a:defRPr/>
            </a:pPr>
            <a:endParaRPr lang="en-US"/>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a:solidFill>
                  <a:schemeClr val="tx1"/>
                </a:solidFill>
                <a:latin typeface="Arial" charset="0"/>
                <a:cs typeface="Arial" charset="0"/>
              </a:defRPr>
            </a:lvl1pPr>
          </a:lstStyle>
          <a:p>
            <a:pPr>
              <a:defRPr/>
            </a:pPr>
            <a:endParaRPr lang="en-US"/>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latinLnBrk="0" hangingPunct="1">
              <a:defRPr kumimoji="0" sz="1200">
                <a:solidFill>
                  <a:schemeClr val="tx1"/>
                </a:solidFill>
                <a:latin typeface="Arial" charset="0"/>
                <a:cs typeface="Arial" charset="0"/>
              </a:defRPr>
            </a:lvl1pPr>
          </a:lstStyle>
          <a:p>
            <a:pPr>
              <a:defRPr/>
            </a:pPr>
            <a:fld id="{642F9EB2-BAB5-46DC-B75E-514C15405478}" type="slidenum">
              <a:rPr lang="ar-SA"/>
              <a:pPr>
                <a:defRPr/>
              </a:pPr>
              <a:t>‹#›</a:t>
            </a:fld>
            <a:endParaRPr lang="en-US"/>
          </a:p>
        </p:txBody>
      </p:sp>
    </p:spTree>
  </p:cSld>
  <p:clrMap bg1="dk1" tx1="lt1" bg2="dk2" tx2="lt2" accent1="accent1" accent2="accent2" accent3="accent3" accent4="accent4" accent5="accent5" accent6="accent6" hlink="hlink" folHlink="folHlink"/>
  <p:sldLayoutIdLst>
    <p:sldLayoutId id="2147483800" r:id="rId1"/>
    <p:sldLayoutId id="2147483801" r:id="rId2"/>
    <p:sldLayoutId id="2147483802" r:id="rId3"/>
    <p:sldLayoutId id="2147483795" r:id="rId4"/>
    <p:sldLayoutId id="2147483803" r:id="rId5"/>
    <p:sldLayoutId id="2147483796" r:id="rId6"/>
    <p:sldLayoutId id="2147483797" r:id="rId7"/>
    <p:sldLayoutId id="2147483804" r:id="rId8"/>
    <p:sldLayoutId id="2147483805" r:id="rId9"/>
    <p:sldLayoutId id="2147483798" r:id="rId10"/>
    <p:sldLayoutId id="2147483799" r:id="rId11"/>
    <p:sldLayoutId id="2147483806" r:id="rId12"/>
    <p:sldLayoutId id="2147483807" r:id="rId13"/>
  </p:sldLayoutIdLst>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5C9C"/>
          </a:solidFill>
          <a:latin typeface="Century Gothic" pitchFamily="34" charset="0"/>
        </a:defRPr>
      </a:lvl2pPr>
      <a:lvl3pPr marL="484188" indent="-484188" algn="l" rtl="0" eaLnBrk="0" fontAlgn="base" hangingPunct="0">
        <a:spcBef>
          <a:spcPct val="0"/>
        </a:spcBef>
        <a:spcAft>
          <a:spcPct val="0"/>
        </a:spcAft>
        <a:defRPr sz="4200">
          <a:solidFill>
            <a:srgbClr val="FF5C9C"/>
          </a:solidFill>
          <a:latin typeface="Century Gothic" pitchFamily="34" charset="0"/>
        </a:defRPr>
      </a:lvl3pPr>
      <a:lvl4pPr marL="484188" indent="-484188" algn="l" rtl="0" eaLnBrk="0" fontAlgn="base" hangingPunct="0">
        <a:spcBef>
          <a:spcPct val="0"/>
        </a:spcBef>
        <a:spcAft>
          <a:spcPct val="0"/>
        </a:spcAft>
        <a:defRPr sz="4200">
          <a:solidFill>
            <a:srgbClr val="FF5C9C"/>
          </a:solidFill>
          <a:latin typeface="Century Gothic" pitchFamily="34" charset="0"/>
        </a:defRPr>
      </a:lvl4pPr>
      <a:lvl5pPr marL="484188" indent="-484188" algn="l" rtl="0" eaLnBrk="0" fontAlgn="base" hangingPunct="0">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ctrTitle" idx="4294967295"/>
          </p:nvPr>
        </p:nvSpPr>
        <p:spPr>
          <a:xfrm>
            <a:off x="1371600" y="1214422"/>
            <a:ext cx="7772400" cy="1470025"/>
          </a:xfrm>
        </p:spPr>
        <p:txBody>
          <a:bodyPr/>
          <a:lstStyle/>
          <a:p>
            <a:pPr marL="484632" indent="0" eaLnBrk="1" fontAlgn="auto" hangingPunct="1">
              <a:spcAft>
                <a:spcPts val="0"/>
              </a:spcAft>
              <a:defRPr/>
            </a:pPr>
            <a:r>
              <a:rPr lang="fa-IR" sz="4000" b="1" dirty="0" smtClean="0">
                <a:solidFill>
                  <a:srgbClr val="FFFF00"/>
                </a:solidFill>
                <a:cs typeface="B Compset" pitchFamily="2" charset="-78"/>
              </a:rPr>
              <a:t/>
            </a:r>
            <a:br>
              <a:rPr lang="fa-IR" sz="4000" b="1" dirty="0" smtClean="0">
                <a:solidFill>
                  <a:srgbClr val="FFFF00"/>
                </a:solidFill>
                <a:cs typeface="B Compset" pitchFamily="2" charset="-78"/>
              </a:rPr>
            </a:br>
            <a:r>
              <a:rPr lang="fa-IR" sz="4000" b="1" dirty="0" smtClean="0">
                <a:solidFill>
                  <a:schemeClr val="accent1">
                    <a:tint val="83000"/>
                    <a:satMod val="150000"/>
                  </a:schemeClr>
                </a:solidFill>
                <a:cs typeface="B Compset" pitchFamily="2" charset="-78"/>
              </a:rPr>
              <a:t> </a:t>
            </a:r>
            <a:r>
              <a:rPr lang="fa-IR" sz="4000" dirty="0" smtClean="0">
                <a:solidFill>
                  <a:schemeClr val="tx2">
                    <a:lumMod val="95000"/>
                    <a:lumOff val="5000"/>
                  </a:schemeClr>
                </a:solidFill>
                <a:cs typeface="B Compset" pitchFamily="2" charset="-78"/>
              </a:rPr>
              <a:t>نظافت محيط بيمارستان و اتاق بيما</a:t>
            </a:r>
            <a:r>
              <a:rPr lang="fa-IR" sz="4000" dirty="0" smtClean="0">
                <a:solidFill>
                  <a:schemeClr val="accent1">
                    <a:tint val="83000"/>
                    <a:satMod val="150000"/>
                  </a:schemeClr>
                </a:solidFill>
                <a:cs typeface="B Compset" pitchFamily="2" charset="-78"/>
              </a:rPr>
              <a:t>ر</a:t>
            </a:r>
            <a:endParaRPr lang="en-US" sz="4000" dirty="0" smtClean="0">
              <a:solidFill>
                <a:schemeClr val="accent1">
                  <a:tint val="83000"/>
                  <a:satMod val="150000"/>
                </a:schemeClr>
              </a:solidFill>
              <a:cs typeface="B Compset" pitchFamily="2" charset="-78"/>
            </a:endParaRPr>
          </a:p>
        </p:txBody>
      </p:sp>
    </p:spTree>
  </p:cSld>
  <p:clrMapOvr>
    <a:masterClrMapping/>
  </p:clrMapOvr>
  <p:transition>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idx="4294967295"/>
          </p:nvPr>
        </p:nvSpPr>
        <p:spPr>
          <a:xfrm>
            <a:off x="0" y="274638"/>
            <a:ext cx="8229600" cy="1143000"/>
          </a:xfrm>
        </p:spPr>
        <p:txBody>
          <a:bodyPr/>
          <a:lstStyle/>
          <a:p>
            <a:pPr marL="484632" indent="0" algn="ctr" eaLnBrk="1" fontAlgn="auto" hangingPunct="1">
              <a:spcAft>
                <a:spcPts val="0"/>
              </a:spcAft>
              <a:defRPr/>
            </a:pPr>
            <a:r>
              <a:rPr lang="fa-IR" sz="2800" dirty="0" smtClean="0">
                <a:solidFill>
                  <a:schemeClr val="accent1">
                    <a:tint val="83000"/>
                    <a:satMod val="150000"/>
                  </a:schemeClr>
                </a:solidFill>
                <a:cs typeface="B Jadid" pitchFamily="2" charset="-78"/>
              </a:rPr>
              <a:t>نظافت محيط بيمارستان و اتاق بيمار</a:t>
            </a:r>
          </a:p>
        </p:txBody>
      </p:sp>
      <p:sp>
        <p:nvSpPr>
          <p:cNvPr id="19459" name="Content Placeholder 2"/>
          <p:cNvSpPr>
            <a:spLocks noGrp="1"/>
          </p:cNvSpPr>
          <p:nvPr>
            <p:ph idx="4294967295"/>
          </p:nvPr>
        </p:nvSpPr>
        <p:spPr>
          <a:xfrm>
            <a:off x="0" y="1600200"/>
            <a:ext cx="8229600" cy="4525963"/>
          </a:xfrm>
        </p:spPr>
        <p:txBody>
          <a:bodyPr/>
          <a:lstStyle/>
          <a:p>
            <a:pPr algn="r" rtl="1" eaLnBrk="1" hangingPunct="1">
              <a:buFontTx/>
              <a:buNone/>
            </a:pPr>
            <a:r>
              <a:rPr lang="fa-IR" smtClean="0"/>
              <a:t>	</a:t>
            </a:r>
            <a:r>
              <a:rPr lang="fa-IR" b="1" smtClean="0">
                <a:solidFill>
                  <a:srgbClr val="FFFF00"/>
                </a:solidFill>
                <a:cs typeface="B Titr" pitchFamily="2" charset="-78"/>
              </a:rPr>
              <a:t>مديريت پسماندهاي بيمارستاني:</a:t>
            </a:r>
            <a:r>
              <a:rPr lang="fa-IR" b="1" smtClean="0">
                <a:solidFill>
                  <a:srgbClr val="FFFF00"/>
                </a:solidFill>
              </a:rPr>
              <a:t> </a:t>
            </a:r>
            <a:r>
              <a:rPr lang="fa-IR" smtClean="0">
                <a:solidFill>
                  <a:srgbClr val="FFFF00"/>
                </a:solidFill>
              </a:rPr>
              <a:t>	</a:t>
            </a:r>
          </a:p>
          <a:p>
            <a:pPr algn="r" rtl="1" eaLnBrk="1" hangingPunct="1"/>
            <a:r>
              <a:rPr lang="fa-IR" b="1" smtClean="0"/>
              <a:t>مواد زائد جامد(زباله)</a:t>
            </a:r>
          </a:p>
          <a:p>
            <a:pPr algn="r" rtl="1" eaLnBrk="1" hangingPunct="1">
              <a:buFontTx/>
              <a:buNone/>
            </a:pPr>
            <a:r>
              <a:rPr lang="fa-IR" b="1" smtClean="0"/>
              <a:t>	</a:t>
            </a:r>
            <a:r>
              <a:rPr lang="fa-IR" b="1" smtClean="0">
                <a:cs typeface="B Koodak" pitchFamily="2" charset="-78"/>
              </a:rPr>
              <a:t>برآوردهاي ذيل را در پسماندهاي مراكز بهداشتي درماني مي توان به عنوان برنامه ريزي مقدماتي سودمندي براي مديريت پسمانها در نظر گرفت.</a:t>
            </a:r>
            <a:endParaRPr lang="en-US" smtClean="0">
              <a:cs typeface="B Koodak" pitchFamily="2" charset="-78"/>
            </a:endParaRPr>
          </a:p>
          <a:p>
            <a:pPr algn="r" rtl="1" eaLnBrk="1" hangingPunct="1">
              <a:buFont typeface="Wingdings" pitchFamily="2" charset="2"/>
              <a:buChar char="Ø"/>
            </a:pPr>
            <a:r>
              <a:rPr lang="fa-IR" b="1" smtClean="0">
                <a:cs typeface="B Koodak" pitchFamily="2" charset="-78"/>
              </a:rPr>
              <a:t>80%پسماندهاي عمومي مراكز بهداشتي درماني مانند </a:t>
            </a:r>
          </a:p>
          <a:p>
            <a:pPr algn="r" rtl="1" eaLnBrk="1" hangingPunct="1">
              <a:buFontTx/>
              <a:buNone/>
            </a:pPr>
            <a:r>
              <a:rPr lang="fa-IR" b="1" smtClean="0">
                <a:cs typeface="B Koodak" pitchFamily="2" charset="-78"/>
              </a:rPr>
              <a:t>	زباله هاي عادي و خانگي بوده و از طريق سيستم مديريت پسماند در شهرها با آن مي توان برخورد نمود.</a:t>
            </a:r>
            <a:endParaRPr lang="en-US" smtClean="0">
              <a:cs typeface="B Koodak" pitchFamily="2" charset="-78"/>
            </a:endParaRPr>
          </a:p>
          <a:p>
            <a:pPr eaLnBrk="1" hangingPunct="1">
              <a:buFontTx/>
              <a:buNone/>
            </a:pPr>
            <a:endParaRPr lang="fa-IR"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idx="4294967295"/>
          </p:nvPr>
        </p:nvSpPr>
        <p:spPr>
          <a:xfrm>
            <a:off x="0" y="274638"/>
            <a:ext cx="8229600" cy="1143000"/>
          </a:xfrm>
        </p:spPr>
        <p:txBody>
          <a:bodyPr/>
          <a:lstStyle/>
          <a:p>
            <a:pPr marL="484632" indent="0" algn="ctr" eaLnBrk="1" fontAlgn="auto" hangingPunct="1">
              <a:spcAft>
                <a:spcPts val="0"/>
              </a:spcAft>
              <a:defRPr/>
            </a:pPr>
            <a:r>
              <a:rPr lang="fa-IR" sz="2800" dirty="0" smtClean="0">
                <a:solidFill>
                  <a:schemeClr val="accent1">
                    <a:tint val="83000"/>
                    <a:satMod val="150000"/>
                  </a:schemeClr>
                </a:solidFill>
                <a:cs typeface="B Jadid" pitchFamily="2" charset="-78"/>
              </a:rPr>
              <a:t>نظافت محيط بيمارستان و اتاق بيمار</a:t>
            </a:r>
          </a:p>
        </p:txBody>
      </p:sp>
      <p:sp>
        <p:nvSpPr>
          <p:cNvPr id="20483" name="Content Placeholder 2"/>
          <p:cNvSpPr>
            <a:spLocks noGrp="1"/>
          </p:cNvSpPr>
          <p:nvPr>
            <p:ph idx="4294967295"/>
          </p:nvPr>
        </p:nvSpPr>
        <p:spPr>
          <a:xfrm>
            <a:off x="0" y="1600200"/>
            <a:ext cx="8229600" cy="4525963"/>
          </a:xfrm>
        </p:spPr>
        <p:txBody>
          <a:bodyPr/>
          <a:lstStyle/>
          <a:p>
            <a:pPr algn="r" rtl="1" eaLnBrk="1" hangingPunct="1">
              <a:buFontTx/>
              <a:buNone/>
            </a:pPr>
            <a:r>
              <a:rPr lang="fa-IR" smtClean="0"/>
              <a:t>	</a:t>
            </a:r>
            <a:r>
              <a:rPr lang="fa-IR" b="1" smtClean="0">
                <a:solidFill>
                  <a:srgbClr val="FFFF00"/>
                </a:solidFill>
                <a:cs typeface="B Titr" pitchFamily="2" charset="-78"/>
              </a:rPr>
              <a:t>مديريت پسماندهاي بيمارستاني:</a:t>
            </a:r>
            <a:r>
              <a:rPr lang="fa-IR" b="1" smtClean="0">
                <a:solidFill>
                  <a:srgbClr val="FFFF00"/>
                </a:solidFill>
              </a:rPr>
              <a:t> </a:t>
            </a:r>
            <a:r>
              <a:rPr lang="fa-IR" smtClean="0">
                <a:solidFill>
                  <a:srgbClr val="FFFF00"/>
                </a:solidFill>
              </a:rPr>
              <a:t>	</a:t>
            </a:r>
          </a:p>
          <a:p>
            <a:pPr algn="r" rtl="1" eaLnBrk="1" hangingPunct="1"/>
            <a:r>
              <a:rPr lang="fa-IR" b="1" smtClean="0"/>
              <a:t>مواد زائد جامد(زباله)</a:t>
            </a:r>
          </a:p>
          <a:p>
            <a:pPr algn="r" rtl="1" eaLnBrk="1" hangingPunct="1">
              <a:buFont typeface="Wingdings" pitchFamily="2" charset="2"/>
              <a:buChar char="Ø"/>
            </a:pPr>
            <a:r>
              <a:rPr lang="fa-IR" b="1" smtClean="0">
                <a:cs typeface="B Koodak" pitchFamily="2" charset="-78"/>
              </a:rPr>
              <a:t>15% پسماندهاي عفوني و آسيب شناختي</a:t>
            </a:r>
            <a:endParaRPr lang="en-US" smtClean="0">
              <a:cs typeface="B Koodak" pitchFamily="2" charset="-78"/>
            </a:endParaRPr>
          </a:p>
          <a:p>
            <a:pPr algn="r" rtl="1" eaLnBrk="1" hangingPunct="1">
              <a:buFont typeface="Wingdings" pitchFamily="2" charset="2"/>
              <a:buChar char="Ø"/>
            </a:pPr>
            <a:r>
              <a:rPr lang="fa-IR" b="1" smtClean="0">
                <a:cs typeface="B Koodak" pitchFamily="2" charset="-78"/>
              </a:rPr>
              <a:t>1% پسماندهاي اجسام برنده و نوك تيز</a:t>
            </a:r>
            <a:endParaRPr lang="en-US" smtClean="0">
              <a:cs typeface="B Koodak" pitchFamily="2" charset="-78"/>
            </a:endParaRPr>
          </a:p>
          <a:p>
            <a:pPr algn="r" rtl="1" eaLnBrk="1" hangingPunct="1">
              <a:buFont typeface="Wingdings" pitchFamily="2" charset="2"/>
              <a:buChar char="Ø"/>
            </a:pPr>
            <a:r>
              <a:rPr lang="fa-IR" b="1" smtClean="0">
                <a:cs typeface="B Koodak" pitchFamily="2" charset="-78"/>
              </a:rPr>
              <a:t>3%پسماند مواد شيميايي و دارويي</a:t>
            </a:r>
            <a:endParaRPr lang="en-US" smtClean="0">
              <a:cs typeface="B Koodak" pitchFamily="2" charset="-78"/>
            </a:endParaRPr>
          </a:p>
          <a:p>
            <a:pPr algn="r" rtl="1" eaLnBrk="1" hangingPunct="1">
              <a:buFont typeface="Wingdings" pitchFamily="2" charset="2"/>
              <a:buChar char="Ø"/>
            </a:pPr>
            <a:r>
              <a:rPr lang="fa-IR" b="1" smtClean="0">
                <a:cs typeface="B Koodak" pitchFamily="2" charset="-78"/>
              </a:rPr>
              <a:t>كمتر از 1%پسماندهاي ويژه مانند پسماندهاي سايتوتوكسيك و پرتو ساز، ظروف تحت فشار يا ترمومترهاي شكسته و باتري هاي مصرف شده</a:t>
            </a:r>
            <a:endParaRPr lang="en-US" smtClean="0">
              <a:cs typeface="B Koodak" pitchFamily="2" charset="-78"/>
            </a:endParaRPr>
          </a:p>
          <a:p>
            <a:pPr eaLnBrk="1" hangingPunct="1">
              <a:buFontTx/>
              <a:buNone/>
            </a:pPr>
            <a:endParaRPr lang="fa-IR"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idx="4294967295"/>
          </p:nvPr>
        </p:nvSpPr>
        <p:spPr>
          <a:xfrm>
            <a:off x="0" y="274638"/>
            <a:ext cx="8229600" cy="1143000"/>
          </a:xfrm>
        </p:spPr>
        <p:txBody>
          <a:bodyPr/>
          <a:lstStyle/>
          <a:p>
            <a:pPr marL="484632" indent="0" algn="ctr" eaLnBrk="1" fontAlgn="auto" hangingPunct="1">
              <a:spcAft>
                <a:spcPts val="0"/>
              </a:spcAft>
              <a:defRPr/>
            </a:pPr>
            <a:r>
              <a:rPr lang="fa-IR" sz="2800" dirty="0" smtClean="0">
                <a:solidFill>
                  <a:schemeClr val="accent1">
                    <a:tint val="83000"/>
                    <a:satMod val="150000"/>
                  </a:schemeClr>
                </a:solidFill>
                <a:cs typeface="B Jadid" pitchFamily="2" charset="-78"/>
              </a:rPr>
              <a:t>نظافت محيط بيمارستان و اتاق بيمار</a:t>
            </a:r>
          </a:p>
        </p:txBody>
      </p:sp>
      <p:sp>
        <p:nvSpPr>
          <p:cNvPr id="49155" name="Content Placeholder 2"/>
          <p:cNvSpPr>
            <a:spLocks noGrp="1"/>
          </p:cNvSpPr>
          <p:nvPr>
            <p:ph idx="4294967295"/>
          </p:nvPr>
        </p:nvSpPr>
        <p:spPr>
          <a:xfrm>
            <a:off x="0" y="1600200"/>
            <a:ext cx="8229600" cy="4525963"/>
          </a:xfrm>
        </p:spPr>
        <p:txBody>
          <a:bodyPr/>
          <a:lstStyle/>
          <a:p>
            <a:pPr algn="r" rtl="1" eaLnBrk="1" hangingPunct="1">
              <a:buFontTx/>
              <a:buNone/>
              <a:defRPr/>
            </a:pPr>
            <a:r>
              <a:rPr lang="fa-IR" dirty="0" smtClean="0">
                <a:solidFill>
                  <a:srgbClr val="FFFF00"/>
                </a:solidFill>
              </a:rPr>
              <a:t>	</a:t>
            </a:r>
            <a:r>
              <a:rPr lang="fa-IR" sz="2400" b="1" dirty="0" smtClean="0">
                <a:solidFill>
                  <a:srgbClr val="FFFF00"/>
                </a:solidFill>
                <a:cs typeface="B Titr" pitchFamily="2" charset="-78"/>
              </a:rPr>
              <a:t>مديريت پسماندهاي بيمارستاني:</a:t>
            </a:r>
            <a:r>
              <a:rPr lang="fa-IR" sz="2400" b="1" dirty="0" smtClean="0">
                <a:solidFill>
                  <a:srgbClr val="FFFF00"/>
                </a:solidFill>
              </a:rPr>
              <a:t> </a:t>
            </a:r>
            <a:r>
              <a:rPr lang="fa-IR" sz="2400" dirty="0" smtClean="0">
                <a:solidFill>
                  <a:srgbClr val="FFFF00"/>
                </a:solidFill>
              </a:rPr>
              <a:t>	</a:t>
            </a:r>
          </a:p>
          <a:p>
            <a:pPr algn="r" rtl="1" eaLnBrk="1" hangingPunct="1">
              <a:defRPr/>
            </a:pPr>
            <a:r>
              <a:rPr lang="fa-IR" sz="2400" b="1" dirty="0" smtClean="0"/>
              <a:t>مواد زائد جامد(زباله)</a:t>
            </a:r>
          </a:p>
          <a:p>
            <a:pPr algn="r" rtl="1" eaLnBrk="1" hangingPunct="1">
              <a:buFontTx/>
              <a:buNone/>
              <a:defRPr/>
            </a:pPr>
            <a:r>
              <a:rPr lang="fa-IR" sz="2400" b="1" dirty="0" smtClean="0"/>
              <a:t>	</a:t>
            </a:r>
            <a:r>
              <a:rPr lang="fa-IR" sz="2400" b="1" dirty="0" smtClean="0">
                <a:cs typeface="B Koodak" pitchFamily="2" charset="-78"/>
              </a:rPr>
              <a:t>ماهيت خطرناك بودن آنها به دليل داشتن عوامل زير است:</a:t>
            </a:r>
            <a:endParaRPr lang="en-US" sz="2400" dirty="0" smtClean="0">
              <a:cs typeface="B Koodak" pitchFamily="2" charset="-78"/>
            </a:endParaRPr>
          </a:p>
          <a:p>
            <a:pPr algn="r" rtl="1" eaLnBrk="1" hangingPunct="1">
              <a:buFontTx/>
              <a:buNone/>
              <a:defRPr/>
            </a:pPr>
            <a:r>
              <a:rPr lang="fa-IR" sz="2400" b="1" dirty="0" smtClean="0">
                <a:cs typeface="B Koodak" pitchFamily="2" charset="-78"/>
              </a:rPr>
              <a:t>1</a:t>
            </a:r>
            <a:r>
              <a:rPr lang="fa-IR" sz="2400" b="1" dirty="0" smtClean="0">
                <a:solidFill>
                  <a:schemeClr val="accent5">
                    <a:lumMod val="60000"/>
                    <a:lumOff val="40000"/>
                  </a:schemeClr>
                </a:solidFill>
                <a:cs typeface="B Koodak" pitchFamily="2" charset="-78"/>
              </a:rPr>
              <a:t>)عوامل زنده بيماري زا؛</a:t>
            </a:r>
            <a:endParaRPr lang="en-US" sz="2400" dirty="0" smtClean="0">
              <a:solidFill>
                <a:schemeClr val="accent5">
                  <a:lumMod val="60000"/>
                  <a:lumOff val="40000"/>
                </a:schemeClr>
              </a:solidFill>
              <a:cs typeface="B Koodak" pitchFamily="2" charset="-78"/>
            </a:endParaRPr>
          </a:p>
          <a:p>
            <a:pPr algn="r" rtl="1" eaLnBrk="1" hangingPunct="1">
              <a:buFontTx/>
              <a:buNone/>
              <a:defRPr/>
            </a:pPr>
            <a:r>
              <a:rPr lang="fa-IR" sz="2400" b="1" dirty="0" smtClean="0">
                <a:cs typeface="B Koodak" pitchFamily="2" charset="-78"/>
              </a:rPr>
              <a:t>2)ژنوتوكسيك بودن(پسماندهايي كه به شدت خطرناكند و داراي خصوصيات ايجاد جهش سلولي، عجيب الخلقه زايي يا سرطان زايي هستند)؛</a:t>
            </a:r>
          </a:p>
          <a:p>
            <a:pPr algn="r" rtl="1" eaLnBrk="1" hangingPunct="1">
              <a:buFontTx/>
              <a:buNone/>
              <a:defRPr/>
            </a:pPr>
            <a:r>
              <a:rPr lang="fa-IR" sz="2400" b="1" dirty="0" smtClean="0">
                <a:cs typeface="B Koodak" pitchFamily="2" charset="-78"/>
              </a:rPr>
              <a:t> 3)سم يا مواد شيميايي يا دارويي خطرناك؛</a:t>
            </a:r>
            <a:endParaRPr lang="en-US" sz="2400" dirty="0" smtClean="0">
              <a:cs typeface="B Koodak" pitchFamily="2" charset="-78"/>
            </a:endParaRPr>
          </a:p>
          <a:p>
            <a:pPr algn="r" rtl="1" eaLnBrk="1" hangingPunct="1">
              <a:buFontTx/>
              <a:buNone/>
              <a:defRPr/>
            </a:pPr>
            <a:r>
              <a:rPr lang="fa-IR" sz="2400" b="1" dirty="0" smtClean="0">
                <a:cs typeface="B Koodak" pitchFamily="2" charset="-78"/>
              </a:rPr>
              <a:t>4)مواد پرتوزا؛</a:t>
            </a:r>
            <a:endParaRPr lang="en-US" sz="2400" dirty="0" smtClean="0">
              <a:cs typeface="B Koodak" pitchFamily="2" charset="-78"/>
            </a:endParaRPr>
          </a:p>
          <a:p>
            <a:pPr algn="r" rtl="1" eaLnBrk="1" hangingPunct="1">
              <a:buFontTx/>
              <a:buNone/>
              <a:defRPr/>
            </a:pPr>
            <a:r>
              <a:rPr lang="fa-IR" sz="2400" b="1" dirty="0" smtClean="0">
                <a:cs typeface="B Koodak" pitchFamily="2" charset="-78"/>
              </a:rPr>
              <a:t>5) اجسام برنده و نوك تیز.</a:t>
            </a:r>
            <a:endParaRPr lang="en-US" sz="2400" dirty="0" smtClean="0">
              <a:cs typeface="B Koodak" pitchFamily="2" charset="-78"/>
            </a:endParaRPr>
          </a:p>
          <a:p>
            <a:pPr algn="r" rtl="1" eaLnBrk="1" hangingPunct="1">
              <a:buFontTx/>
              <a:buNone/>
              <a:defRPr/>
            </a:pPr>
            <a:endParaRPr lang="en-US" dirty="0" smtClean="0">
              <a:cs typeface="B Koodak" pitchFamily="2" charset="-78"/>
            </a:endParaRPr>
          </a:p>
          <a:p>
            <a:pPr eaLnBrk="1" hangingPunct="1">
              <a:buFontTx/>
              <a:buNone/>
              <a:defRPr/>
            </a:pPr>
            <a:endParaRPr lang="fa-IR" b="1" dirty="0" smtClean="0"/>
          </a:p>
          <a:p>
            <a:pPr eaLnBrk="1" hangingPunct="1">
              <a:buFontTx/>
              <a:buNone/>
              <a:defRPr/>
            </a:pPr>
            <a:endParaRPr lang="fa-IR" dirty="0" smtClean="0"/>
          </a:p>
          <a:p>
            <a:pPr eaLnBrk="1" hangingPunct="1">
              <a:buFontTx/>
              <a:buNone/>
              <a:defRPr/>
            </a:pPr>
            <a:r>
              <a:rPr lang="fa-IR" dirty="0" smtClean="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idx="4294967295"/>
          </p:nvPr>
        </p:nvSpPr>
        <p:spPr>
          <a:xfrm>
            <a:off x="0" y="274638"/>
            <a:ext cx="8229600" cy="1143000"/>
          </a:xfrm>
        </p:spPr>
        <p:txBody>
          <a:bodyPr/>
          <a:lstStyle/>
          <a:p>
            <a:pPr marL="484632" indent="0" algn="ctr" eaLnBrk="1" fontAlgn="auto" hangingPunct="1">
              <a:spcAft>
                <a:spcPts val="0"/>
              </a:spcAft>
              <a:defRPr/>
            </a:pPr>
            <a:r>
              <a:rPr lang="fa-IR" sz="3200" dirty="0" smtClean="0">
                <a:solidFill>
                  <a:schemeClr val="accent1">
                    <a:tint val="83000"/>
                    <a:satMod val="150000"/>
                  </a:schemeClr>
                </a:solidFill>
                <a:cs typeface="B Jadid" pitchFamily="2" charset="-78"/>
              </a:rPr>
              <a:t>نظافت محيط بيمارستان و اتاق بيمار</a:t>
            </a:r>
          </a:p>
        </p:txBody>
      </p:sp>
      <p:sp>
        <p:nvSpPr>
          <p:cNvPr id="51203" name="Content Placeholder 2"/>
          <p:cNvSpPr>
            <a:spLocks noGrp="1"/>
          </p:cNvSpPr>
          <p:nvPr>
            <p:ph idx="4294967295"/>
          </p:nvPr>
        </p:nvSpPr>
        <p:spPr>
          <a:xfrm>
            <a:off x="0" y="1600200"/>
            <a:ext cx="8229600" cy="4525963"/>
          </a:xfrm>
        </p:spPr>
        <p:txBody>
          <a:bodyPr/>
          <a:lstStyle/>
          <a:p>
            <a:pPr algn="r" rtl="1" eaLnBrk="1" hangingPunct="1">
              <a:buFontTx/>
              <a:buNone/>
              <a:defRPr/>
            </a:pPr>
            <a:r>
              <a:rPr lang="fa-IR" dirty="0" smtClean="0">
                <a:solidFill>
                  <a:srgbClr val="FFFF00"/>
                </a:solidFill>
              </a:rPr>
              <a:t>	</a:t>
            </a:r>
            <a:r>
              <a:rPr lang="fa-IR" b="1" dirty="0" smtClean="0">
                <a:solidFill>
                  <a:srgbClr val="FFFF00"/>
                </a:solidFill>
              </a:rPr>
              <a:t> </a:t>
            </a:r>
            <a:r>
              <a:rPr lang="fa-IR" b="1" dirty="0" smtClean="0">
                <a:solidFill>
                  <a:srgbClr val="FFFF00"/>
                </a:solidFill>
                <a:cs typeface="B Titr" pitchFamily="2" charset="-78"/>
              </a:rPr>
              <a:t>مديريت پسماندهاي بيمارستاني: </a:t>
            </a:r>
          </a:p>
          <a:p>
            <a:pPr algn="r" rtl="1" eaLnBrk="1" hangingPunct="1">
              <a:buFontTx/>
              <a:buNone/>
              <a:defRPr/>
            </a:pPr>
            <a:r>
              <a:rPr lang="fa-IR" b="1" dirty="0" smtClean="0"/>
              <a:t>مديريت پسماندهاي خطرناك:</a:t>
            </a:r>
          </a:p>
          <a:p>
            <a:pPr algn="r" rtl="1" eaLnBrk="1" hangingPunct="1">
              <a:buFontTx/>
              <a:buNone/>
              <a:defRPr/>
            </a:pPr>
            <a:r>
              <a:rPr lang="fa-IR" dirty="0" smtClean="0"/>
              <a:t>	</a:t>
            </a:r>
            <a:r>
              <a:rPr lang="fa-IR" dirty="0" smtClean="0">
                <a:cs typeface="B Koodak" pitchFamily="2" charset="-78"/>
              </a:rPr>
              <a:t>اولين قدم در مديريت پسماند ها به حداقل رسانيدن</a:t>
            </a:r>
          </a:p>
          <a:p>
            <a:pPr algn="r" rtl="1" eaLnBrk="1" hangingPunct="1">
              <a:buFontTx/>
              <a:buNone/>
              <a:defRPr/>
            </a:pPr>
            <a:r>
              <a:rPr lang="fa-IR" dirty="0" smtClean="0">
                <a:cs typeface="B Koodak" pitchFamily="2" charset="-78"/>
              </a:rPr>
              <a:t>	 پسماند ها است. روش هاي به حداقل رسانيدن پسماند ها بقرار زير است:</a:t>
            </a:r>
            <a:endParaRPr lang="en-US" dirty="0" smtClean="0">
              <a:cs typeface="B Koodak" pitchFamily="2" charset="-78"/>
            </a:endParaRPr>
          </a:p>
          <a:p>
            <a:pPr algn="r" rtl="1" eaLnBrk="1" hangingPunct="1">
              <a:defRPr/>
            </a:pPr>
            <a:r>
              <a:rPr lang="fa-IR" dirty="0" smtClean="0">
                <a:solidFill>
                  <a:schemeClr val="accent3">
                    <a:lumMod val="20000"/>
                    <a:lumOff val="80000"/>
                  </a:schemeClr>
                </a:solidFill>
                <a:cs typeface="B Koodak" pitchFamily="2" charset="-78"/>
              </a:rPr>
              <a:t>كاهش منابع توليد</a:t>
            </a:r>
            <a:endParaRPr lang="en-US" dirty="0" smtClean="0">
              <a:solidFill>
                <a:schemeClr val="accent3">
                  <a:lumMod val="20000"/>
                  <a:lumOff val="80000"/>
                </a:schemeClr>
              </a:solidFill>
              <a:cs typeface="B Koodak" pitchFamily="2" charset="-78"/>
            </a:endParaRPr>
          </a:p>
          <a:p>
            <a:pPr algn="r" rtl="1" eaLnBrk="1" hangingPunct="1">
              <a:defRPr/>
            </a:pPr>
            <a:r>
              <a:rPr lang="fa-IR" dirty="0" smtClean="0">
                <a:solidFill>
                  <a:schemeClr val="accent3">
                    <a:lumMod val="20000"/>
                    <a:lumOff val="80000"/>
                  </a:schemeClr>
                </a:solidFill>
                <a:cs typeface="B Koodak" pitchFamily="2" charset="-78"/>
              </a:rPr>
              <a:t>اقدامات مديريتي و كنترلي خوب</a:t>
            </a:r>
            <a:endParaRPr lang="en-US" dirty="0" smtClean="0">
              <a:solidFill>
                <a:schemeClr val="accent3">
                  <a:lumMod val="20000"/>
                  <a:lumOff val="80000"/>
                </a:schemeClr>
              </a:solidFill>
              <a:cs typeface="B Koodak" pitchFamily="2" charset="-78"/>
            </a:endParaRPr>
          </a:p>
          <a:p>
            <a:pPr algn="r" rtl="1" eaLnBrk="1" hangingPunct="1">
              <a:defRPr/>
            </a:pPr>
            <a:r>
              <a:rPr lang="fa-IR" dirty="0" smtClean="0">
                <a:solidFill>
                  <a:schemeClr val="accent3">
                    <a:lumMod val="20000"/>
                    <a:lumOff val="80000"/>
                  </a:schemeClr>
                </a:solidFill>
                <a:cs typeface="B Koodak" pitchFamily="2" charset="-78"/>
              </a:rPr>
              <a:t>تفكيك پسماند ها</a:t>
            </a:r>
            <a:endParaRPr lang="en-US" dirty="0" smtClean="0">
              <a:solidFill>
                <a:schemeClr val="accent3">
                  <a:lumMod val="20000"/>
                  <a:lumOff val="80000"/>
                </a:schemeClr>
              </a:solidFill>
              <a:cs typeface="B Koodak" pitchFamily="2" charset="-78"/>
            </a:endParaRPr>
          </a:p>
          <a:p>
            <a:pPr eaLnBrk="1" hangingPunct="1">
              <a:buFontTx/>
              <a:buNone/>
              <a:defRPr/>
            </a:pPr>
            <a:endParaRPr lang="fa-IR" b="1"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idx="4294967295"/>
          </p:nvPr>
        </p:nvSpPr>
        <p:spPr>
          <a:xfrm>
            <a:off x="0" y="274638"/>
            <a:ext cx="8229600" cy="1143000"/>
          </a:xfrm>
        </p:spPr>
        <p:txBody>
          <a:bodyPr/>
          <a:lstStyle/>
          <a:p>
            <a:pPr marL="484632" indent="0" algn="ctr" eaLnBrk="1" fontAlgn="auto" hangingPunct="1">
              <a:spcAft>
                <a:spcPts val="0"/>
              </a:spcAft>
              <a:defRPr/>
            </a:pPr>
            <a:r>
              <a:rPr lang="fa-IR" sz="3200" dirty="0" smtClean="0">
                <a:solidFill>
                  <a:schemeClr val="accent1">
                    <a:tint val="83000"/>
                    <a:satMod val="150000"/>
                  </a:schemeClr>
                </a:solidFill>
                <a:cs typeface="B Jadid" pitchFamily="2" charset="-78"/>
              </a:rPr>
              <a:t>نظافت محيط بيمارستان و اتاق بيمار</a:t>
            </a:r>
          </a:p>
        </p:txBody>
      </p:sp>
      <p:sp>
        <p:nvSpPr>
          <p:cNvPr id="23555" name="Content Placeholder 2"/>
          <p:cNvSpPr>
            <a:spLocks noGrp="1"/>
          </p:cNvSpPr>
          <p:nvPr>
            <p:ph idx="4294967295"/>
          </p:nvPr>
        </p:nvSpPr>
        <p:spPr>
          <a:xfrm>
            <a:off x="0" y="1600200"/>
            <a:ext cx="8572500" cy="4525963"/>
          </a:xfrm>
        </p:spPr>
        <p:txBody>
          <a:bodyPr/>
          <a:lstStyle/>
          <a:p>
            <a:pPr algn="r" rtl="1" eaLnBrk="1" hangingPunct="1">
              <a:buFontTx/>
              <a:buNone/>
            </a:pPr>
            <a:r>
              <a:rPr lang="fa-IR" smtClean="0"/>
              <a:t>	</a:t>
            </a:r>
            <a:r>
              <a:rPr lang="fa-IR" sz="2800" smtClean="0"/>
              <a:t>	1-</a:t>
            </a:r>
            <a:r>
              <a:rPr lang="fa-IR" sz="2800" smtClean="0">
                <a:cs typeface="B Koodak" pitchFamily="2" charset="-78"/>
              </a:rPr>
              <a:t>زباله هاي عادي درمانگاه ها و بيمارستان ها را مي توان در قالب سيستم زباله هاي خانگي دفع نمود</a:t>
            </a:r>
            <a:r>
              <a:rPr lang="fa-IR" sz="2800" smtClean="0"/>
              <a:t>.</a:t>
            </a:r>
          </a:p>
          <a:p>
            <a:pPr algn="r" rtl="1" eaLnBrk="1" hangingPunct="1">
              <a:buFont typeface="Wingdings 2" pitchFamily="18" charset="2"/>
              <a:buNone/>
            </a:pPr>
            <a:r>
              <a:rPr lang="fa-IR" sz="2800" smtClean="0">
                <a:cs typeface="B Koodak" pitchFamily="2" charset="-78"/>
              </a:rPr>
              <a:t>2- بدلايل ايمني و اقتصادي، درمانگاه ها و بيمارستان ها بايد يك سيستم ويژه را براي جمع آوري زباله هاي بيمارستاني سازمان دهند و زباله هاي طبي، زباله هاي معمولي و بعضي زباله هاي خاص( مثل وسايل تيز، زباله هاي شديداً عفوني و زباله هاي سايتوتوكسيك) را از يكديگر جدا نمايند.</a:t>
            </a:r>
            <a:endParaRPr lang="en-US" sz="2800" smtClean="0">
              <a:cs typeface="B Koodak" pitchFamily="2" charset="-78"/>
            </a:endParaRPr>
          </a:p>
          <a:p>
            <a:pPr algn="r" rtl="1" eaLnBrk="1" hangingPunct="1">
              <a:buFontTx/>
              <a:buNone/>
            </a:pPr>
            <a:endParaRPr lang="en-US" sz="2800" smtClean="0"/>
          </a:p>
          <a:p>
            <a:pPr eaLnBrk="1" hangingPunct="1">
              <a:buFontTx/>
              <a:buNone/>
            </a:pPr>
            <a:endParaRPr lang="fa-IR" sz="2800" b="1"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4294967295"/>
          </p:nvPr>
        </p:nvSpPr>
        <p:spPr>
          <a:xfrm>
            <a:off x="0" y="1600200"/>
            <a:ext cx="8229600" cy="4525963"/>
          </a:xfrm>
        </p:spPr>
        <p:txBody>
          <a:bodyPr/>
          <a:lstStyle/>
          <a:p>
            <a:pPr algn="r" rtl="1" eaLnBrk="1" hangingPunct="1">
              <a:buFontTx/>
              <a:buNone/>
            </a:pPr>
            <a:endParaRPr lang="fa-IR" sz="2800" b="1" smtClean="0"/>
          </a:p>
          <a:p>
            <a:pPr algn="r" rtl="1" eaLnBrk="1" hangingPunct="1"/>
            <a:r>
              <a:rPr lang="fa-IR" smtClean="0">
                <a:cs typeface="B Koodak" pitchFamily="2" charset="-78"/>
              </a:rPr>
              <a:t>اشياء‌ تيز را بايد در همان محلي كه مورد استفاده قرار </a:t>
            </a:r>
          </a:p>
          <a:p>
            <a:pPr algn="r" rtl="1" eaLnBrk="1" hangingPunct="1">
              <a:buFontTx/>
              <a:buNone/>
            </a:pPr>
            <a:r>
              <a:rPr lang="fa-IR" smtClean="0">
                <a:cs typeface="B Koodak" pitchFamily="2" charset="-78"/>
              </a:rPr>
              <a:t>	مي گيرند داخل محفظه هاي سوراخ نشدني كه معمولاً از جنس فلز يا پلاستيك متراكم ساخته مي  شوند و داراي درپوش محكم مي باشند جمع آوري كرد. براي اجتناب از كاربرد نا مناسب، محفظه ها بايد آسيب ناپذير باشند به ترتيبي كه باز كردن و شكستن آنها مشكل باشد.</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4294967295"/>
          </p:nvPr>
        </p:nvSpPr>
        <p:spPr>
          <a:xfrm>
            <a:off x="0" y="1600200"/>
            <a:ext cx="8229600" cy="4525963"/>
          </a:xfrm>
        </p:spPr>
        <p:txBody>
          <a:bodyPr/>
          <a:lstStyle/>
          <a:p>
            <a:pPr algn="r" rtl="1" eaLnBrk="1" hangingPunct="1">
              <a:buFontTx/>
              <a:buNone/>
            </a:pPr>
            <a:r>
              <a:rPr lang="fa-IR" smtClean="0"/>
              <a:t>	</a:t>
            </a:r>
            <a:r>
              <a:rPr lang="fa-IR" sz="2800" smtClean="0">
                <a:cs typeface="B Koodak" pitchFamily="2" charset="-78"/>
              </a:rPr>
              <a:t>كيسه ها و ديگر محفظه هايي كه براي زباله هاي عفوني استفاده </a:t>
            </a:r>
          </a:p>
          <a:p>
            <a:pPr algn="r" rtl="1" eaLnBrk="1" hangingPunct="1">
              <a:buFontTx/>
              <a:buNone/>
            </a:pPr>
            <a:r>
              <a:rPr lang="fa-IR" sz="2800" smtClean="0">
                <a:cs typeface="B Koodak" pitchFamily="2" charset="-78"/>
              </a:rPr>
              <a:t>	مي شوند بايد داراي آرم بين المللي كه نشان دهنده وجود ماده عفوني است، باشند.</a:t>
            </a:r>
            <a:endParaRPr lang="en-US" sz="2800" smtClean="0">
              <a:cs typeface="B Koodak" pitchFamily="2" charset="-78"/>
            </a:endParaRPr>
          </a:p>
          <a:p>
            <a:pPr algn="r" rtl="1" eaLnBrk="1" hangingPunct="1"/>
            <a:r>
              <a:rPr lang="fa-IR" sz="2800" smtClean="0">
                <a:cs typeface="B Koodak" pitchFamily="2" charset="-78"/>
              </a:rPr>
              <a:t>زباله هاي عفوني درمانگاه ها و بيمارستان ها بايد در مكاني محفوظ كه دسترسي با آن محدود باشد، انبار شوند. </a:t>
            </a:r>
          </a:p>
          <a:p>
            <a:pPr algn="r" rtl="1" eaLnBrk="1" hangingPunct="1">
              <a:buFontTx/>
              <a:buNone/>
            </a:pPr>
            <a:r>
              <a:rPr lang="fa-IR" sz="2800" smtClean="0">
                <a:cs typeface="B Koodak" pitchFamily="2" charset="-78"/>
              </a:rPr>
              <a:t>	زباله هاي آزمايشگاه هاي ميكروب شناسي بايد توسط اتوكلاو استريل شوند. اين زباله ها بايد در كيسه هايي بسته بندي شوند كه با اين روند سازگاري داشته باشند.</a:t>
            </a:r>
            <a:endParaRPr lang="en-US" sz="2800" smtClean="0">
              <a:cs typeface="B Koodak" pitchFamily="2" charset="-78"/>
            </a:endParaRPr>
          </a:p>
          <a:p>
            <a:pPr eaLnBrk="1" hangingPunct="1">
              <a:buFontTx/>
              <a:buNone/>
            </a:pPr>
            <a:endParaRPr lang="fa-IR" sz="2800" b="1" smtClean="0"/>
          </a:p>
          <a:p>
            <a:pPr eaLnBrk="1" hangingPunct="1">
              <a:buFontTx/>
              <a:buNone/>
            </a:pPr>
            <a:endParaRPr lang="fa-IR"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4294967295"/>
          </p:nvPr>
        </p:nvSpPr>
        <p:spPr>
          <a:xfrm>
            <a:off x="785813" y="1143000"/>
            <a:ext cx="7443787" cy="4983163"/>
          </a:xfrm>
        </p:spPr>
        <p:txBody>
          <a:bodyPr/>
          <a:lstStyle/>
          <a:p>
            <a:pPr algn="r" rtl="1" eaLnBrk="1" hangingPunct="1">
              <a:buFontTx/>
              <a:buNone/>
            </a:pPr>
            <a:endParaRPr lang="fa-IR" sz="2800" b="1" smtClean="0"/>
          </a:p>
          <a:p>
            <a:pPr algn="r" rtl="1" eaLnBrk="1" hangingPunct="1"/>
            <a:r>
              <a:rPr lang="fa-IR" sz="2800" smtClean="0">
                <a:cs typeface="B Koodak" pitchFamily="2" charset="-78"/>
              </a:rPr>
              <a:t>زباله هاي سايتوتوكسيك كه اكثراً در بيمارستان ها يا مراكز تحقيقاتي بزرگ توليد مي شوند بايد در محفظه هاي محكم مقاوم به نشت همراه با علامت مشخص "زباله سيتوتوكسيك" جمع آوري شوند.   </a:t>
            </a:r>
            <a:endParaRPr lang="en-US" sz="2800" smtClean="0">
              <a:cs typeface="B Koodak" pitchFamily="2" charset="-78"/>
            </a:endParaRPr>
          </a:p>
          <a:p>
            <a:pPr algn="r" rtl="1" eaLnBrk="1" hangingPunct="1"/>
            <a:r>
              <a:rPr lang="fa-IR" sz="2800" smtClean="0">
                <a:cs typeface="B Koodak" pitchFamily="2" charset="-78"/>
              </a:rPr>
              <a:t>مقادير كم زباله هاي شيميايي و دارويي را مي توان همراه </a:t>
            </a:r>
          </a:p>
          <a:p>
            <a:pPr algn="r" rtl="1" eaLnBrk="1" hangingPunct="1">
              <a:buFontTx/>
              <a:buNone/>
            </a:pPr>
            <a:r>
              <a:rPr lang="fa-IR" sz="2800" smtClean="0">
                <a:cs typeface="B Koodak" pitchFamily="2" charset="-78"/>
              </a:rPr>
              <a:t>	زباله هاي عفوني جمع آوري كرد. </a:t>
            </a:r>
            <a:endParaRPr lang="en-US" sz="2800" smtClean="0">
              <a:cs typeface="B Koodak" pitchFamily="2" charset="-78"/>
            </a:endParaRPr>
          </a:p>
          <a:p>
            <a:pPr eaLnBrk="1" hangingPunct="1">
              <a:buFontTx/>
              <a:buNone/>
            </a:pPr>
            <a:endParaRPr lang="fa-IR" sz="2800" b="1" smtClean="0"/>
          </a:p>
          <a:p>
            <a:pPr eaLnBrk="1" hangingPunct="1">
              <a:buFontTx/>
              <a:buNone/>
            </a:pPr>
            <a:endParaRPr lang="fa-IR"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4294967295"/>
          </p:nvPr>
        </p:nvSpPr>
        <p:spPr>
          <a:xfrm>
            <a:off x="0" y="1600200"/>
            <a:ext cx="8229600" cy="4525963"/>
          </a:xfrm>
        </p:spPr>
        <p:txBody>
          <a:bodyPr/>
          <a:lstStyle/>
          <a:p>
            <a:pPr lvl="1" algn="r" rtl="1" eaLnBrk="1" hangingPunct="1">
              <a:buFont typeface="Arial" pitchFamily="34" charset="0"/>
              <a:buChar char="•"/>
            </a:pPr>
            <a:r>
              <a:rPr lang="fa-IR" smtClean="0">
                <a:cs typeface="B Koodak" pitchFamily="2" charset="-78"/>
              </a:rPr>
              <a:t>مواد دارويي غير مستعمل يا تاريخ گذشته كه در بخش ها يا دپارتمان هاي بيمارستان به مقدار زياد انبار شده اند بايد جهت دور ريخته شدن به داروخانه برگشت داده شوند. </a:t>
            </a:r>
          </a:p>
          <a:p>
            <a:pPr lvl="1" algn="r" rtl="1" eaLnBrk="1" hangingPunct="1">
              <a:buFontTx/>
              <a:buNone/>
            </a:pPr>
            <a:r>
              <a:rPr lang="fa-IR" smtClean="0">
                <a:cs typeface="B Koodak" pitchFamily="2" charset="-78"/>
              </a:rPr>
              <a:t>	ساير زباله هاي دارويي بخش ها نظير دارو هاي آلوده يا دور ريخته شده يا بسته هاي حاوي بقاياي دارو نبايد به داروخانه برگردانده شوند زيرا خطر آلودگي داروخانه را به همراه دارند لذا بايد در يك محفظه مناسب در همان بخش ذخيره گردند</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idx="4294967295"/>
          </p:nvPr>
        </p:nvSpPr>
        <p:spPr>
          <a:xfrm>
            <a:off x="0" y="274638"/>
            <a:ext cx="8229600" cy="1143000"/>
          </a:xfrm>
        </p:spPr>
        <p:txBody>
          <a:bodyPr>
            <a:normAutofit fontScale="90000"/>
          </a:bodyPr>
          <a:lstStyle/>
          <a:p>
            <a:pPr marL="484632" indent="0" eaLnBrk="1" fontAlgn="auto" hangingPunct="1">
              <a:spcAft>
                <a:spcPts val="0"/>
              </a:spcAft>
              <a:defRPr/>
            </a:pPr>
            <a:r>
              <a:rPr lang="fa-IR" smtClean="0">
                <a:solidFill>
                  <a:schemeClr val="accent1">
                    <a:tint val="83000"/>
                    <a:satMod val="150000"/>
                  </a:schemeClr>
                </a:solidFill>
              </a:rPr>
              <a:t>نظافت محيط بيمارستان و اتاق بيمار</a:t>
            </a:r>
          </a:p>
        </p:txBody>
      </p:sp>
      <p:sp>
        <p:nvSpPr>
          <p:cNvPr id="28675" name="Content Placeholder 2"/>
          <p:cNvSpPr>
            <a:spLocks noGrp="1"/>
          </p:cNvSpPr>
          <p:nvPr>
            <p:ph idx="4294967295"/>
          </p:nvPr>
        </p:nvSpPr>
        <p:spPr>
          <a:xfrm>
            <a:off x="0" y="1600200"/>
            <a:ext cx="8229600" cy="4525963"/>
          </a:xfrm>
        </p:spPr>
        <p:txBody>
          <a:bodyPr/>
          <a:lstStyle/>
          <a:p>
            <a:pPr algn="r" rtl="1" eaLnBrk="1" hangingPunct="1">
              <a:buFontTx/>
              <a:buNone/>
            </a:pPr>
            <a:r>
              <a:rPr lang="fa-IR" smtClean="0"/>
              <a:t>	</a:t>
            </a:r>
            <a:r>
              <a:rPr lang="fa-IR" b="1" smtClean="0">
                <a:cs typeface="B Titr" pitchFamily="2" charset="-78"/>
              </a:rPr>
              <a:t>مديريت پسماندهاي بيمارستاني:</a:t>
            </a:r>
          </a:p>
          <a:p>
            <a:pPr algn="r" rtl="1" eaLnBrk="1" hangingPunct="1">
              <a:buFontTx/>
              <a:buNone/>
            </a:pPr>
            <a:r>
              <a:rPr lang="fa-IR" sz="2800" b="1" smtClean="0"/>
              <a:t>راهنماي عمومي جمع آوري، انباروانتقال زباله هاي بيمارستاني</a:t>
            </a:r>
          </a:p>
          <a:p>
            <a:pPr algn="r" rtl="1" eaLnBrk="1" hangingPunct="1">
              <a:buFontTx/>
              <a:buNone/>
            </a:pPr>
            <a:endParaRPr lang="fa-IR" sz="2800" b="1" smtClean="0"/>
          </a:p>
          <a:p>
            <a:pPr algn="r" rtl="1" eaLnBrk="1" hangingPunct="1"/>
            <a:r>
              <a:rPr lang="fa-IR" sz="2800" smtClean="0">
                <a:cs typeface="B Koodak" pitchFamily="2" charset="-78"/>
              </a:rPr>
              <a:t>زباله هاي حاوي مقادير زياد فلزات سنگين مانند كادميوم يا جيوه بايد جداگانه جمع آوري و دفع شوند.</a:t>
            </a:r>
          </a:p>
          <a:p>
            <a:pPr algn="r" rtl="1" eaLnBrk="1" hangingPunct="1"/>
            <a:endParaRPr lang="en-US" sz="2800" smtClean="0">
              <a:cs typeface="B Koodak" pitchFamily="2" charset="-78"/>
            </a:endParaRPr>
          </a:p>
          <a:p>
            <a:pPr algn="r" rtl="1" eaLnBrk="1" hangingPunct="1"/>
            <a:r>
              <a:rPr lang="fa-IR" sz="2800" smtClean="0">
                <a:cs typeface="B Koodak" pitchFamily="2" charset="-78"/>
              </a:rPr>
              <a:t>محفظه هاي تحت فشار را همينكه خالي شدند مي توان با زباله هاي عادي مراكز درماني در يك جا جمع آوري نمود، به شرط اينكه زباله ها براي سوزاندن در نظر گرفته نشده باشد.</a:t>
            </a:r>
            <a:endParaRPr lang="en-US" sz="2800" smtClean="0">
              <a:cs typeface="B Koodak" pitchFamily="2" charset="-78"/>
            </a:endParaRPr>
          </a:p>
          <a:p>
            <a:pPr eaLnBrk="1" hangingPunct="1">
              <a:buFontTx/>
              <a:buNone/>
            </a:pPr>
            <a:endParaRPr lang="fa-IR" sz="2800" b="1"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idx="4294967295"/>
          </p:nvPr>
        </p:nvSpPr>
        <p:spPr>
          <a:xfrm>
            <a:off x="1428728" y="285728"/>
            <a:ext cx="7086624" cy="1143000"/>
          </a:xfrm>
        </p:spPr>
        <p:txBody>
          <a:bodyPr>
            <a:noAutofit/>
          </a:bodyPr>
          <a:lstStyle/>
          <a:p>
            <a:pPr marL="484632" indent="0" eaLnBrk="1" fontAlgn="auto" hangingPunct="1">
              <a:spcAft>
                <a:spcPts val="0"/>
              </a:spcAft>
              <a:defRPr/>
            </a:pPr>
            <a:r>
              <a:rPr lang="fa-IR" sz="3200" dirty="0" smtClean="0">
                <a:solidFill>
                  <a:srgbClr val="FF0000"/>
                </a:solidFill>
                <a:cs typeface="B Compset" pitchFamily="2" charset="-78"/>
              </a:rPr>
              <a:t>نظافت محيط بيمارستان و اتاق بيمار</a:t>
            </a:r>
            <a:endParaRPr lang="en-US" sz="3200" dirty="0" smtClean="0">
              <a:solidFill>
                <a:srgbClr val="FF0000"/>
              </a:solidFill>
              <a:cs typeface="B Compset" pitchFamily="2" charset="-78"/>
            </a:endParaRPr>
          </a:p>
        </p:txBody>
      </p:sp>
      <p:sp>
        <p:nvSpPr>
          <p:cNvPr id="3075" name="Content Placeholder 2"/>
          <p:cNvSpPr>
            <a:spLocks noGrp="1"/>
          </p:cNvSpPr>
          <p:nvPr>
            <p:ph idx="4294967295"/>
          </p:nvPr>
        </p:nvSpPr>
        <p:spPr>
          <a:xfrm>
            <a:off x="285750" y="1500188"/>
            <a:ext cx="8229600" cy="4525962"/>
          </a:xfrm>
        </p:spPr>
        <p:txBody>
          <a:bodyPr>
            <a:normAutofit/>
          </a:bodyPr>
          <a:lstStyle/>
          <a:p>
            <a:pPr marL="448056" indent="-384048" eaLnBrk="1" fontAlgn="auto" hangingPunct="1">
              <a:spcAft>
                <a:spcPts val="0"/>
              </a:spcAft>
              <a:buFontTx/>
              <a:buNone/>
              <a:defRPr/>
            </a:pPr>
            <a:r>
              <a:rPr lang="fa-IR" dirty="0" smtClean="0"/>
              <a:t>	</a:t>
            </a:r>
          </a:p>
          <a:p>
            <a:pPr marL="448056" indent="-384048" algn="r" rtl="1" eaLnBrk="1" fontAlgn="auto" hangingPunct="1">
              <a:spcAft>
                <a:spcPts val="0"/>
              </a:spcAft>
              <a:buFontTx/>
              <a:buNone/>
              <a:defRPr/>
            </a:pPr>
            <a:r>
              <a:rPr lang="fa-IR" dirty="0" smtClean="0"/>
              <a:t>	</a:t>
            </a:r>
            <a:r>
              <a:rPr lang="fa-IR" sz="4000" b="1" dirty="0" smtClean="0">
                <a:solidFill>
                  <a:schemeClr val="tx2">
                    <a:lumMod val="95000"/>
                    <a:lumOff val="5000"/>
                  </a:schemeClr>
                </a:solidFill>
                <a:cs typeface="B Lotus" pitchFamily="2" charset="-78"/>
              </a:rPr>
              <a:t>برنامه منظم براي حفظ محيطي بي خطر ضروري است. روش هاي نظافت بر حسب ناحيه بيمارستان، نوع سطحي كه بايد پاكيزه شود، مقدار و نوع ماده آلوده كننده موجود متفاوت است</a:t>
            </a:r>
            <a:endParaRPr lang="fa-IR" b="1" dirty="0" smtClean="0">
              <a:solidFill>
                <a:schemeClr val="tx2">
                  <a:lumMod val="95000"/>
                  <a:lumOff val="5000"/>
                </a:schemeClr>
              </a:solidFill>
              <a:cs typeface="B Lotus"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idx="4294967295"/>
          </p:nvPr>
        </p:nvSpPr>
        <p:spPr>
          <a:xfrm>
            <a:off x="0" y="274638"/>
            <a:ext cx="8229600" cy="1143000"/>
          </a:xfrm>
        </p:spPr>
        <p:txBody>
          <a:bodyPr>
            <a:normAutofit fontScale="90000"/>
          </a:bodyPr>
          <a:lstStyle/>
          <a:p>
            <a:pPr marL="484632" indent="0" eaLnBrk="1" fontAlgn="auto" hangingPunct="1">
              <a:spcAft>
                <a:spcPts val="0"/>
              </a:spcAft>
              <a:defRPr/>
            </a:pPr>
            <a:r>
              <a:rPr lang="fa-IR" smtClean="0">
                <a:solidFill>
                  <a:schemeClr val="accent1">
                    <a:tint val="83000"/>
                    <a:satMod val="150000"/>
                  </a:schemeClr>
                </a:solidFill>
              </a:rPr>
              <a:t>نظافت محيط بيمارستان و اتاق بيمار</a:t>
            </a:r>
          </a:p>
        </p:txBody>
      </p:sp>
      <p:sp>
        <p:nvSpPr>
          <p:cNvPr id="29699" name="Content Placeholder 2"/>
          <p:cNvSpPr>
            <a:spLocks noGrp="1"/>
          </p:cNvSpPr>
          <p:nvPr>
            <p:ph idx="4294967295"/>
          </p:nvPr>
        </p:nvSpPr>
        <p:spPr>
          <a:xfrm>
            <a:off x="0" y="1600200"/>
            <a:ext cx="8229600" cy="4525963"/>
          </a:xfrm>
        </p:spPr>
        <p:txBody>
          <a:bodyPr/>
          <a:lstStyle/>
          <a:p>
            <a:pPr algn="r" rtl="1" eaLnBrk="1" hangingPunct="1">
              <a:buFontTx/>
              <a:buNone/>
            </a:pPr>
            <a:r>
              <a:rPr lang="fa-IR" smtClean="0"/>
              <a:t>	</a:t>
            </a:r>
            <a:r>
              <a:rPr lang="fa-IR" b="1" smtClean="0">
                <a:cs typeface="B Titr" pitchFamily="2" charset="-78"/>
              </a:rPr>
              <a:t>مديريت پسماندهاي بيمارستاني:</a:t>
            </a:r>
          </a:p>
          <a:p>
            <a:pPr algn="r" rtl="1" eaLnBrk="1" hangingPunct="1">
              <a:buFontTx/>
              <a:buNone/>
            </a:pPr>
            <a:r>
              <a:rPr lang="fa-IR" sz="2800" b="1" smtClean="0"/>
              <a:t>راهنماي عمومي جمع آوري، انباروانتقال زباله هاي بيمارستاني</a:t>
            </a:r>
          </a:p>
          <a:p>
            <a:pPr algn="r" rtl="1" eaLnBrk="1" hangingPunct="1"/>
            <a:r>
              <a:rPr lang="fa-IR" sz="2800" smtClean="0">
                <a:cs typeface="B Koodak" pitchFamily="2" charset="-78"/>
              </a:rPr>
              <a:t>زباله هاي عفوني كه راديواكتيويته كمي دارند ( مثل سواب ها، سرنگ هاي داراي كاربري تشخيصي يا درماني) را مي توان در كيسه هاي زرد يا محفظه هاي زباله عفوني نگهداري كرد به شرط اينكه موارد اخير براي سوزاندن در نظر گرفته نشده باسند.</a:t>
            </a:r>
            <a:endParaRPr lang="en-US" sz="2800" smtClean="0">
              <a:cs typeface="B Koodak" pitchFamily="2" charset="-78"/>
            </a:endParaRPr>
          </a:p>
          <a:p>
            <a:pPr algn="r" rtl="1" eaLnBrk="1" hangingPunct="1"/>
            <a:r>
              <a:rPr lang="fa-IR" sz="2800" smtClean="0">
                <a:cs typeface="B Koodak" pitchFamily="2" charset="-78"/>
              </a:rPr>
              <a:t>كاركناني كه مراقبت هاي بهداشتي را انجام مي دهند و همچنين ساير كاركنان بيمارستان را بايد از خطرات مربوط به زباله هاي بيمارستاني آگاه كرد و در زمينه مديريت مناسب زباله به آنها آموزش داد.  </a:t>
            </a:r>
            <a:endParaRPr lang="en-US" sz="2800" smtClean="0">
              <a:cs typeface="B Koodak" pitchFamily="2" charset="-78"/>
            </a:endParaRPr>
          </a:p>
          <a:p>
            <a:pPr algn="r" rtl="1" eaLnBrk="1" hangingPunct="1">
              <a:buFontTx/>
              <a:buNone/>
            </a:pPr>
            <a:endParaRPr lang="fa-IR" sz="2800" b="1" smtClean="0"/>
          </a:p>
          <a:p>
            <a:pPr eaLnBrk="1" hangingPunct="1">
              <a:buFontTx/>
              <a:buNone/>
            </a:pPr>
            <a:endParaRPr lang="fa-IR"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WordArt 6"/>
          <p:cNvSpPr>
            <a:spLocks noChangeArrowheads="1" noChangeShapeType="1" noTextEdit="1"/>
          </p:cNvSpPr>
          <p:nvPr/>
        </p:nvSpPr>
        <p:spPr bwMode="auto">
          <a:xfrm>
            <a:off x="1547813" y="1628775"/>
            <a:ext cx="6624637" cy="2127250"/>
          </a:xfrm>
          <a:prstGeom prst="rect">
            <a:avLst/>
          </a:prstGeom>
        </p:spPr>
        <p:txBody>
          <a:bodyPr wrap="none" fromWordArt="1">
            <a:prstTxWarp prst="textPlain">
              <a:avLst>
                <a:gd name="adj" fmla="val 50000"/>
              </a:avLst>
            </a:prstTxWarp>
          </a:bodyPr>
          <a:lstStyle/>
          <a:p>
            <a:pPr rtl="1"/>
            <a:r>
              <a:rPr lang="fa-IR"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گندزدايي و سترون سازي</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468313" y="0"/>
            <a:ext cx="8229600" cy="919163"/>
          </a:xfrm>
        </p:spPr>
        <p:txBody>
          <a:bodyPr/>
          <a:lstStyle/>
          <a:p>
            <a:pPr>
              <a:defRPr/>
            </a:pPr>
            <a:r>
              <a:rPr lang="fa-IR"/>
              <a:t>تعاريف</a:t>
            </a:r>
            <a:endParaRPr lang="en-US"/>
          </a:p>
        </p:txBody>
      </p:sp>
      <p:sp>
        <p:nvSpPr>
          <p:cNvPr id="31747" name="Rectangle 3"/>
          <p:cNvSpPr>
            <a:spLocks noGrp="1" noChangeArrowheads="1"/>
          </p:cNvSpPr>
          <p:nvPr>
            <p:ph type="body" idx="1"/>
          </p:nvPr>
        </p:nvSpPr>
        <p:spPr>
          <a:xfrm>
            <a:off x="457200" y="908050"/>
            <a:ext cx="8147050" cy="5222875"/>
          </a:xfrm>
        </p:spPr>
        <p:txBody>
          <a:bodyPr/>
          <a:lstStyle/>
          <a:p>
            <a:pPr algn="r"/>
            <a:r>
              <a:rPr lang="fa-IR" smtClean="0">
                <a:solidFill>
                  <a:srgbClr val="66FF33"/>
                </a:solidFill>
                <a:latin typeface="Arial" pitchFamily="34" charset="0"/>
                <a:cs typeface="Arial" pitchFamily="34" charset="0"/>
              </a:rPr>
              <a:t>1- گند زدايي</a:t>
            </a:r>
          </a:p>
          <a:p>
            <a:pPr algn="r"/>
            <a:r>
              <a:rPr lang="fa-IR" smtClean="0">
                <a:solidFill>
                  <a:srgbClr val="FF00FF"/>
                </a:solidFill>
                <a:latin typeface="Arial" pitchFamily="34" charset="0"/>
                <a:cs typeface="Arial" pitchFamily="34" charset="0"/>
              </a:rPr>
              <a:t>حذف تعداد زياد يا همه ميكرو ارگانيسمها ي پاتوژني كه بر روي اشياء بيجان وجود دارند .</a:t>
            </a:r>
          </a:p>
          <a:p>
            <a:pPr algn="r"/>
            <a:r>
              <a:rPr lang="fa-IR" smtClean="0">
                <a:solidFill>
                  <a:srgbClr val="66FF33"/>
                </a:solidFill>
                <a:latin typeface="Arial" pitchFamily="34" charset="0"/>
                <a:cs typeface="Arial" pitchFamily="34" charset="0"/>
              </a:rPr>
              <a:t>2- ضد عفوني :</a:t>
            </a:r>
          </a:p>
          <a:p>
            <a:pPr algn="r"/>
            <a:r>
              <a:rPr lang="fa-IR" smtClean="0">
                <a:latin typeface="Arial" pitchFamily="34" charset="0"/>
                <a:cs typeface="Arial" pitchFamily="34" charset="0"/>
              </a:rPr>
              <a:t> </a:t>
            </a:r>
            <a:r>
              <a:rPr lang="fa-IR" smtClean="0">
                <a:solidFill>
                  <a:srgbClr val="F1A7A1"/>
                </a:solidFill>
                <a:latin typeface="Arial" pitchFamily="34" charset="0"/>
                <a:cs typeface="Arial" pitchFamily="34" charset="0"/>
              </a:rPr>
              <a:t>بكار بردن تركيباتي بر روي پوست و يا مخاط بمنظور كاهش ميكرو ارگانيسمهاي موجود زمينه اي .</a:t>
            </a:r>
          </a:p>
          <a:p>
            <a:pPr algn="r"/>
            <a:r>
              <a:rPr lang="fa-IR" smtClean="0">
                <a:solidFill>
                  <a:srgbClr val="66FF33"/>
                </a:solidFill>
                <a:latin typeface="Arial" pitchFamily="34" charset="0"/>
                <a:cs typeface="Arial" pitchFamily="34" charset="0"/>
              </a:rPr>
              <a:t>3-پاك كردن</a:t>
            </a:r>
          </a:p>
          <a:p>
            <a:pPr algn="r"/>
            <a:r>
              <a:rPr lang="fa-IR" smtClean="0">
                <a:latin typeface="Arial" pitchFamily="34" charset="0"/>
                <a:cs typeface="Arial" pitchFamily="34" charset="0"/>
              </a:rPr>
              <a:t>زدودن تمام موادخارجي از روي اشياء</a:t>
            </a:r>
          </a:p>
          <a:p>
            <a:pPr algn="r"/>
            <a:r>
              <a:rPr lang="fa-IR" sz="2800" smtClean="0">
                <a:latin typeface="Arial" pitchFamily="34" charset="0"/>
                <a:cs typeface="Arial" pitchFamily="34" charset="0"/>
              </a:rPr>
              <a:t>در اين روش از آب همراه با مواد دترجنت استفاده ميشود .</a:t>
            </a:r>
            <a:r>
              <a:rPr lang="fa-IR" smtClean="0">
                <a:latin typeface="Arial" pitchFamily="34" charset="0"/>
                <a:cs typeface="Arial" pitchFamily="34" charset="0"/>
              </a:rPr>
              <a:t> </a:t>
            </a:r>
          </a:p>
          <a:p>
            <a:pPr algn="r"/>
            <a:endParaRPr lang="en-US" sz="4000" smtClean="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457200" y="277813"/>
            <a:ext cx="8229600" cy="558800"/>
          </a:xfrm>
        </p:spPr>
        <p:txBody>
          <a:bodyPr>
            <a:normAutofit fontScale="90000"/>
          </a:bodyPr>
          <a:lstStyle/>
          <a:p>
            <a:pPr>
              <a:defRPr/>
            </a:pPr>
            <a:r>
              <a:rPr lang="fa-IR" sz="4000" dirty="0">
                <a:solidFill>
                  <a:srgbClr val="66FF33"/>
                </a:solidFill>
                <a:cs typeface="B Jadid" pitchFamily="2" charset="-78"/>
              </a:rPr>
              <a:t>خصوصيات يك ماده گند زداي ايده ال</a:t>
            </a:r>
            <a:endParaRPr lang="en-US" sz="4000" dirty="0">
              <a:solidFill>
                <a:srgbClr val="66FF33"/>
              </a:solidFill>
              <a:cs typeface="B Jadid" pitchFamily="2" charset="-78"/>
            </a:endParaRPr>
          </a:p>
        </p:txBody>
      </p:sp>
      <p:sp>
        <p:nvSpPr>
          <p:cNvPr id="32771" name="Rectangle 3"/>
          <p:cNvSpPr>
            <a:spLocks noGrp="1" noChangeArrowheads="1"/>
          </p:cNvSpPr>
          <p:nvPr>
            <p:ph type="body" idx="1"/>
          </p:nvPr>
        </p:nvSpPr>
        <p:spPr>
          <a:xfrm>
            <a:off x="457200" y="908050"/>
            <a:ext cx="8229600" cy="5949950"/>
          </a:xfrm>
        </p:spPr>
        <p:txBody>
          <a:bodyPr/>
          <a:lstStyle/>
          <a:p>
            <a:pPr algn="r"/>
            <a:r>
              <a:rPr lang="fa-IR" sz="2000" smtClean="0">
                <a:latin typeface="Arial" pitchFamily="34" charset="0"/>
                <a:cs typeface="Arial" pitchFamily="34" charset="0"/>
              </a:rPr>
              <a:t>1- وسيع الطيف باشد.</a:t>
            </a:r>
          </a:p>
          <a:p>
            <a:pPr algn="r"/>
            <a:r>
              <a:rPr lang="fa-IR" sz="2000" smtClean="0">
                <a:latin typeface="Arial" pitchFamily="34" charset="0"/>
                <a:cs typeface="Arial" pitchFamily="34" charset="0"/>
              </a:rPr>
              <a:t>2- سريع الاثر باشد</a:t>
            </a:r>
          </a:p>
          <a:p>
            <a:pPr algn="r"/>
            <a:r>
              <a:rPr lang="fa-IR" sz="2000" smtClean="0">
                <a:latin typeface="Arial" pitchFamily="34" charset="0"/>
                <a:cs typeface="Arial" pitchFamily="34" charset="0"/>
              </a:rPr>
              <a:t>3- تحت عوامل محيطي قرار نگيرد . در حضور موا آلي فعاليت خود را حفظ كند </a:t>
            </a:r>
          </a:p>
          <a:p>
            <a:pPr algn="r"/>
            <a:r>
              <a:rPr lang="fa-IR" sz="2000" smtClean="0">
                <a:latin typeface="Arial" pitchFamily="34" charset="0"/>
                <a:cs typeface="Arial" pitchFamily="34" charset="0"/>
              </a:rPr>
              <a:t>4- غير سمي باشد(براي فرد مصرف كننده نبايد اثر محرك داشته باشد .)</a:t>
            </a:r>
          </a:p>
          <a:p>
            <a:pPr algn="r"/>
            <a:r>
              <a:rPr lang="fa-IR" sz="2000" smtClean="0">
                <a:latin typeface="Arial" pitchFamily="34" charset="0"/>
                <a:cs typeface="Arial" pitchFamily="34" charset="0"/>
              </a:rPr>
              <a:t>5- براي استفاده سطوح مناسب باشد. خاصيت خورندگي روي وسايل نداشته باشد .</a:t>
            </a:r>
          </a:p>
          <a:p>
            <a:pPr algn="r"/>
            <a:r>
              <a:rPr lang="fa-IR" sz="2000" smtClean="0">
                <a:latin typeface="Arial" pitchFamily="34" charset="0"/>
                <a:cs typeface="Arial" pitchFamily="34" charset="0"/>
              </a:rPr>
              <a:t>6- پس از مصرف اثر باقي مانده بر روي داشته باشد . </a:t>
            </a:r>
          </a:p>
          <a:p>
            <a:pPr algn="r"/>
            <a:r>
              <a:rPr lang="fa-IR" sz="2000" smtClean="0">
                <a:latin typeface="Arial" pitchFamily="34" charset="0"/>
                <a:cs typeface="Arial" pitchFamily="34" charset="0"/>
              </a:rPr>
              <a:t>7- طرز استفاده از آن آسان باشد.</a:t>
            </a:r>
          </a:p>
          <a:p>
            <a:pPr algn="r"/>
            <a:r>
              <a:rPr lang="fa-IR" sz="2000" smtClean="0">
                <a:latin typeface="Arial" pitchFamily="34" charset="0"/>
                <a:cs typeface="Arial" pitchFamily="34" charset="0"/>
              </a:rPr>
              <a:t>8-فاقد بو باشد (بوي مطبوع داشته باشد)</a:t>
            </a:r>
          </a:p>
          <a:p>
            <a:pPr algn="r"/>
            <a:r>
              <a:rPr lang="fa-IR" sz="2000" smtClean="0">
                <a:latin typeface="Arial" pitchFamily="34" charset="0"/>
                <a:cs typeface="Arial" pitchFamily="34" charset="0"/>
              </a:rPr>
              <a:t>9-از نظر اقتصادي مقرون بصرفه باشد .  </a:t>
            </a:r>
          </a:p>
          <a:p>
            <a:pPr algn="r"/>
            <a:r>
              <a:rPr lang="fa-IR" sz="2000" smtClean="0">
                <a:latin typeface="Arial" pitchFamily="34" charset="0"/>
                <a:cs typeface="Arial" pitchFamily="34" charset="0"/>
              </a:rPr>
              <a:t>10- محلول باشد </a:t>
            </a:r>
          </a:p>
          <a:p>
            <a:pPr algn="r"/>
            <a:r>
              <a:rPr lang="fa-IR" sz="2000" smtClean="0">
                <a:latin typeface="Arial" pitchFamily="34" charset="0"/>
                <a:cs typeface="Arial" pitchFamily="34" charset="0"/>
              </a:rPr>
              <a:t>11- ثبات داشته باشد (در غلظت و رقت مورد مصرف، از تداوم و ثبات برخوردار باشد.</a:t>
            </a:r>
          </a:p>
          <a:p>
            <a:pPr algn="r"/>
            <a:r>
              <a:rPr lang="fa-IR" sz="2000" smtClean="0">
                <a:latin typeface="Arial" pitchFamily="34" charset="0"/>
                <a:cs typeface="Arial" pitchFamily="34" charset="0"/>
              </a:rPr>
              <a:t>12- خاصيت پاك كنندگي داشته باشد.</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508" name="Rectangle 28"/>
          <p:cNvSpPr>
            <a:spLocks noGrp="1" noChangeArrowheads="1"/>
          </p:cNvSpPr>
          <p:nvPr>
            <p:ph type="title"/>
          </p:nvPr>
        </p:nvSpPr>
        <p:spPr>
          <a:xfrm>
            <a:off x="468313" y="0"/>
            <a:ext cx="8229600" cy="774700"/>
          </a:xfrm>
        </p:spPr>
        <p:txBody>
          <a:bodyPr/>
          <a:lstStyle/>
          <a:p>
            <a:pPr algn="ctr">
              <a:defRPr/>
            </a:pPr>
            <a:r>
              <a:rPr lang="fa-IR" sz="2800" dirty="0"/>
              <a:t>انواع مواد گند زداي موجود</a:t>
            </a:r>
            <a:endParaRPr lang="en-US" sz="2800" dirty="0"/>
          </a:p>
        </p:txBody>
      </p:sp>
      <p:graphicFrame>
        <p:nvGraphicFramePr>
          <p:cNvPr id="148554" name="Group 74"/>
          <p:cNvGraphicFramePr>
            <a:graphicFrameLocks noGrp="1"/>
          </p:cNvGraphicFramePr>
          <p:nvPr>
            <p:ph sz="half" idx="2"/>
          </p:nvPr>
        </p:nvGraphicFramePr>
        <p:xfrm>
          <a:off x="250825" y="692150"/>
          <a:ext cx="8642350" cy="5727700"/>
        </p:xfrm>
        <a:graphic>
          <a:graphicData uri="http://schemas.openxmlformats.org/drawingml/2006/table">
            <a:tbl>
              <a:tblPr rtl="1"/>
              <a:tblGrid>
                <a:gridCol w="2089150"/>
                <a:gridCol w="3024187"/>
                <a:gridCol w="3529013"/>
              </a:tblGrid>
              <a:tr h="8191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rPr>
                        <a:t>نوع ماده گند زدا</a:t>
                      </a:r>
                      <a:endPar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1A7A1"/>
                    </a:soli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Arial" pitchFamily="34" charset="0"/>
                        </a:rPr>
                        <a:t>روش مصرف</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1A7A1"/>
                    </a:soli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ميزان كارايي</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1A7A1"/>
                    </a:solidFill>
                  </a:tcPr>
                </a:tc>
              </a:tr>
              <a:tr h="668338">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smtClean="0">
                          <a:ln>
                            <a:noFill/>
                          </a:ln>
                          <a:solidFill>
                            <a:srgbClr val="FF3300"/>
                          </a:solidFill>
                          <a:effectLst>
                            <a:outerShdw blurRad="38100" dist="38100" dir="2700000" algn="tl">
                              <a:srgbClr val="000000"/>
                            </a:outerShdw>
                          </a:effectLst>
                          <a:latin typeface="Tahoma" pitchFamily="34" charset="0"/>
                          <a:cs typeface="Arial" charset="0"/>
                        </a:rPr>
                        <a:t>هايژن</a:t>
                      </a:r>
                      <a:endParaRPr kumimoji="0" lang="en-US" sz="1800" b="0" i="0" u="none" strike="noStrike" cap="none" normalizeH="0" baseline="0" smtClean="0">
                        <a:ln>
                          <a:noFill/>
                        </a:ln>
                        <a:solidFill>
                          <a:srgbClr val="FF3300"/>
                        </a:solidFill>
                        <a:effectLst>
                          <a:outerShdw blurRad="38100" dist="38100" dir="2700000" algn="tl">
                            <a:srgbClr val="000000"/>
                          </a:outerShdw>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smtClean="0">
                          <a:ln>
                            <a:noFill/>
                          </a:ln>
                          <a:solidFill>
                            <a:srgbClr val="FF3300"/>
                          </a:solidFill>
                          <a:effectLst>
                            <a:outerShdw blurRad="38100" dist="38100" dir="2700000" algn="tl">
                              <a:srgbClr val="000000"/>
                            </a:outerShdw>
                          </a:effectLst>
                          <a:latin typeface="Arial" pitchFamily="34" charset="0"/>
                          <a:cs typeface="Arial" pitchFamily="34" charset="0"/>
                        </a:rPr>
                        <a:t>گند زداي سطوح محيطي (1 ليتر ماده گند زدا در 100 ليتر اب)</a:t>
                      </a:r>
                      <a:endParaRPr kumimoji="0" lang="en-US" sz="1800" b="0" i="0" u="none" strike="noStrike" cap="none" normalizeH="0" baseline="0" smtClean="0">
                        <a:ln>
                          <a:noFill/>
                        </a:ln>
                        <a:solidFill>
                          <a:srgbClr val="FF3300"/>
                        </a:solidFill>
                        <a:effectLst>
                          <a:outerShdw blurRad="38100" dist="38100" dir="2700000" algn="tl">
                            <a:srgbClr val="000000"/>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smtClean="0">
                          <a:ln>
                            <a:noFill/>
                          </a:ln>
                          <a:solidFill>
                            <a:srgbClr val="FF3300"/>
                          </a:solidFill>
                          <a:effectLst>
                            <a:outerShdw blurRad="38100" dist="38100" dir="2700000" algn="tl">
                              <a:srgbClr val="000000"/>
                            </a:outerShdw>
                          </a:effectLst>
                          <a:latin typeface="Tahoma" pitchFamily="34" charset="0"/>
                          <a:cs typeface="Arial" charset="0"/>
                        </a:rPr>
                        <a:t>گندزدا- پاك كننده و ميكربكش وسيع الطيف با اثر فوري</a:t>
                      </a:r>
                      <a:endParaRPr kumimoji="0" lang="en-US" sz="1800" b="0" i="0" u="none" strike="noStrike" cap="none" normalizeH="0" baseline="0" smtClean="0">
                        <a:ln>
                          <a:noFill/>
                        </a:ln>
                        <a:solidFill>
                          <a:srgbClr val="FF3300"/>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1700">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charset="0"/>
                        </a:rPr>
                        <a:t>گلوتارآلدئيد 25%</a:t>
                      </a:r>
                      <a:endPar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smtClean="0">
                          <a:ln>
                            <a:noFill/>
                          </a:ln>
                          <a:solidFill>
                            <a:schemeClr val="hlink"/>
                          </a:solidFill>
                          <a:effectLst>
                            <a:outerShdw blurRad="38100" dist="38100" dir="2700000" algn="tl">
                              <a:srgbClr val="000000"/>
                            </a:outerShdw>
                          </a:effectLst>
                          <a:latin typeface="Arial" pitchFamily="34" charset="0"/>
                          <a:cs typeface="Arial" pitchFamily="34" charset="0"/>
                        </a:rPr>
                        <a:t>ضد عفوني كننده و استريل كننده  با غلظت 2%</a:t>
                      </a:r>
                      <a:endParaRPr kumimoji="0" lang="en-US" sz="1800" b="0" i="0" u="none" strike="noStrike" cap="none" normalizeH="0" baseline="0" smtClean="0">
                        <a:ln>
                          <a:noFill/>
                        </a:ln>
                        <a:solidFill>
                          <a:schemeClr val="hlink"/>
                        </a:solidFill>
                        <a:effectLst>
                          <a:outerShdw blurRad="38100" dist="38100" dir="2700000" algn="tl">
                            <a:srgbClr val="000000"/>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charset="0"/>
                        </a:rPr>
                        <a:t>ضد عفوني كننده و استريل كننده لوازم و قطعات پلاستيكي با اثر باكتري سايدي و ميكربكشي بالا</a:t>
                      </a:r>
                      <a:endParaRPr kumimoji="0" lang="en-US" sz="1800" b="0" i="0" u="none" strike="noStrike" cap="none" normalizeH="0" baseline="0" smtClean="0">
                        <a:ln>
                          <a:noFill/>
                        </a:ln>
                        <a:solidFill>
                          <a:schemeClr val="hlink"/>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5325">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smtClean="0">
                          <a:ln>
                            <a:noFill/>
                          </a:ln>
                          <a:solidFill>
                            <a:srgbClr val="FF3300"/>
                          </a:solidFill>
                          <a:effectLst>
                            <a:outerShdw blurRad="38100" dist="38100" dir="2700000" algn="tl">
                              <a:srgbClr val="000000"/>
                            </a:outerShdw>
                          </a:effectLst>
                          <a:latin typeface="Tahoma" pitchFamily="34" charset="0"/>
                          <a:cs typeface="Arial" charset="0"/>
                        </a:rPr>
                        <a:t>دكونكس +53</a:t>
                      </a:r>
                      <a:endParaRPr kumimoji="0" lang="en-US" sz="1800" b="0" i="0" u="none" strike="noStrike" cap="none" normalizeH="0" baseline="0" smtClean="0">
                        <a:ln>
                          <a:noFill/>
                        </a:ln>
                        <a:solidFill>
                          <a:srgbClr val="FF3300"/>
                        </a:solidFill>
                        <a:effectLst>
                          <a:outerShdw blurRad="38100" dist="38100" dir="2700000" algn="tl">
                            <a:srgbClr val="000000"/>
                          </a:outerShdw>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smtClean="0">
                          <a:ln>
                            <a:noFill/>
                          </a:ln>
                          <a:solidFill>
                            <a:srgbClr val="FF3300"/>
                          </a:solidFill>
                          <a:effectLst>
                            <a:outerShdw blurRad="38100" dist="38100" dir="2700000" algn="tl">
                              <a:srgbClr val="000000"/>
                            </a:outerShdw>
                          </a:effectLst>
                          <a:latin typeface="Arial" pitchFamily="34" charset="0"/>
                          <a:cs typeface="Arial" pitchFamily="34" charset="0"/>
                        </a:rPr>
                        <a:t>ضدعفوني كننده قوي 2%</a:t>
                      </a:r>
                      <a:endParaRPr kumimoji="0" lang="en-US" sz="1800" b="0" i="0" u="none" strike="noStrike" cap="none" normalizeH="0" baseline="0" smtClean="0">
                        <a:ln>
                          <a:noFill/>
                        </a:ln>
                        <a:solidFill>
                          <a:srgbClr val="FF3300"/>
                        </a:solidFill>
                        <a:effectLst>
                          <a:outerShdw blurRad="38100" dist="38100" dir="2700000" algn="tl">
                            <a:srgbClr val="000000"/>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smtClean="0">
                          <a:ln>
                            <a:noFill/>
                          </a:ln>
                          <a:solidFill>
                            <a:srgbClr val="FF3300"/>
                          </a:solidFill>
                          <a:effectLst>
                            <a:outerShdw blurRad="38100" dist="38100" dir="2700000" algn="tl">
                              <a:srgbClr val="000000"/>
                            </a:outerShdw>
                          </a:effectLst>
                          <a:latin typeface="Tahoma" pitchFamily="34" charset="0"/>
                          <a:cs typeface="Arial" charset="0"/>
                        </a:rPr>
                        <a:t>محلول دزنفكتانت بسيار قوي كه در 15 دقيقه تمام ميكروارگانيسمها را از بين ميبرد . </a:t>
                      </a:r>
                      <a:endParaRPr kumimoji="0" lang="en-US" sz="1800" b="0" i="0" u="none" strike="noStrike" cap="none" normalizeH="0" baseline="0" smtClean="0">
                        <a:ln>
                          <a:noFill/>
                        </a:ln>
                        <a:solidFill>
                          <a:srgbClr val="FF3300"/>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9163">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smtClean="0">
                          <a:ln>
                            <a:noFill/>
                          </a:ln>
                          <a:solidFill>
                            <a:srgbClr val="66FF33"/>
                          </a:solidFill>
                          <a:effectLst>
                            <a:outerShdw blurRad="38100" dist="38100" dir="2700000" algn="tl">
                              <a:srgbClr val="000000"/>
                            </a:outerShdw>
                          </a:effectLst>
                          <a:latin typeface="Tahoma" pitchFamily="34" charset="0"/>
                          <a:cs typeface="Arial" charset="0"/>
                        </a:rPr>
                        <a:t>دكونكس </a:t>
                      </a:r>
                      <a:r>
                        <a:rPr kumimoji="0" lang="en-US" sz="1800" b="0" i="0" u="none" strike="noStrike" cap="none" normalizeH="0" baseline="0" smtClean="0">
                          <a:ln>
                            <a:noFill/>
                          </a:ln>
                          <a:solidFill>
                            <a:srgbClr val="66FF33"/>
                          </a:solidFill>
                          <a:effectLst>
                            <a:outerShdw blurRad="38100" dist="38100" dir="2700000" algn="tl">
                              <a:srgbClr val="000000"/>
                            </a:outerShdw>
                          </a:effectLst>
                          <a:latin typeface="Tahoma" pitchFamily="34" charset="0"/>
                          <a:cs typeface="Arial" charset="0"/>
                        </a:rPr>
                        <a:t>AF50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smtClean="0">
                          <a:ln>
                            <a:noFill/>
                          </a:ln>
                          <a:solidFill>
                            <a:srgbClr val="66FF33"/>
                          </a:solidFill>
                          <a:effectLst>
                            <a:outerShdw blurRad="38100" dist="38100" dir="2700000" algn="tl">
                              <a:srgbClr val="000000"/>
                            </a:outerShdw>
                          </a:effectLst>
                          <a:latin typeface="Arial" pitchFamily="34" charset="0"/>
                          <a:cs typeface="Arial" pitchFamily="34" charset="0"/>
                        </a:rPr>
                        <a:t>محلول ضد عفوني كننده قوي كف 20سيسي در يك ليتر</a:t>
                      </a:r>
                      <a:endParaRPr kumimoji="0" lang="en-US" sz="1800" b="0" i="0" u="none" strike="noStrike" cap="none" normalizeH="0" baseline="0" smtClean="0">
                        <a:ln>
                          <a:noFill/>
                        </a:ln>
                        <a:solidFill>
                          <a:srgbClr val="66FF33"/>
                        </a:solidFill>
                        <a:effectLst>
                          <a:outerShdw blurRad="38100" dist="38100" dir="2700000" algn="tl">
                            <a:srgbClr val="000000"/>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smtClean="0">
                          <a:ln>
                            <a:noFill/>
                          </a:ln>
                          <a:solidFill>
                            <a:srgbClr val="66FF33"/>
                          </a:solidFill>
                          <a:effectLst>
                            <a:outerShdw blurRad="38100" dist="38100" dir="2700000" algn="tl">
                              <a:srgbClr val="000000"/>
                            </a:outerShdw>
                          </a:effectLst>
                          <a:latin typeface="Tahoma" pitchFamily="34" charset="0"/>
                          <a:cs typeface="Arial" charset="0"/>
                        </a:rPr>
                        <a:t>محلول دزنفكتانت بسيار قوي كه در 15 دقيقه تمام ميكروارگانيسمها را از بين ميبرد . </a:t>
                      </a:r>
                      <a:endParaRPr kumimoji="0" lang="en-US" sz="1800" b="0" i="0" u="none" strike="noStrike" cap="none" normalizeH="0" baseline="0" smtClean="0">
                        <a:ln>
                          <a:noFill/>
                        </a:ln>
                        <a:solidFill>
                          <a:srgbClr val="66FF33"/>
                        </a:solidFill>
                        <a:effectLst>
                          <a:outerShdw blurRad="38100" dist="38100" dir="2700000" algn="tl">
                            <a:srgbClr val="000000"/>
                          </a:outerShdw>
                        </a:effectLst>
                        <a:latin typeface="Tahoma" pitchFamily="34"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800" b="0" i="0" u="none" strike="noStrike" cap="none" normalizeH="0" baseline="0" smtClean="0">
                        <a:ln>
                          <a:noFill/>
                        </a:ln>
                        <a:solidFill>
                          <a:srgbClr val="66FF33"/>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6775">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smtClean="0">
                          <a:ln>
                            <a:noFill/>
                          </a:ln>
                          <a:solidFill>
                            <a:srgbClr val="FF3300"/>
                          </a:solidFill>
                          <a:effectLst>
                            <a:outerShdw blurRad="38100" dist="38100" dir="2700000" algn="tl">
                              <a:srgbClr val="000000"/>
                            </a:outerShdw>
                          </a:effectLst>
                          <a:latin typeface="Tahoma" pitchFamily="34" charset="0"/>
                          <a:cs typeface="Arial" charset="0"/>
                        </a:rPr>
                        <a:t>ساولن-الكل</a:t>
                      </a:r>
                      <a:endParaRPr kumimoji="0" lang="en-US" sz="1800" b="0" i="0" u="none" strike="noStrike" cap="none" normalizeH="0" baseline="0" smtClean="0">
                        <a:ln>
                          <a:noFill/>
                        </a:ln>
                        <a:solidFill>
                          <a:srgbClr val="FF3300"/>
                        </a:solidFill>
                        <a:effectLst>
                          <a:outerShdw blurRad="38100" dist="38100" dir="2700000" algn="tl">
                            <a:srgbClr val="000000"/>
                          </a:outerShdw>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smtClean="0">
                          <a:ln>
                            <a:noFill/>
                          </a:ln>
                          <a:solidFill>
                            <a:srgbClr val="FF3300"/>
                          </a:solidFill>
                          <a:effectLst>
                            <a:outerShdw blurRad="38100" dist="38100" dir="2700000" algn="tl">
                              <a:srgbClr val="000000"/>
                            </a:outerShdw>
                          </a:effectLst>
                          <a:latin typeface="Arial" pitchFamily="34" charset="0"/>
                          <a:cs typeface="Arial" pitchFamily="34" charset="0"/>
                        </a:rPr>
                        <a:t>وسايل پلاستيكي با غلظت 1% بصورت جداو همراه با الكل با غلظت 30/1 در الكل 70 درجه</a:t>
                      </a:r>
                      <a:endParaRPr kumimoji="0" lang="en-US" sz="1800" b="0" i="0" u="none" strike="noStrike" cap="none" normalizeH="0" baseline="0" smtClean="0">
                        <a:ln>
                          <a:noFill/>
                        </a:ln>
                        <a:solidFill>
                          <a:srgbClr val="FF3300"/>
                        </a:solidFill>
                        <a:effectLst>
                          <a:outerShdw blurRad="38100" dist="38100" dir="2700000" algn="tl">
                            <a:srgbClr val="000000"/>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smtClean="0">
                          <a:ln>
                            <a:noFill/>
                          </a:ln>
                          <a:solidFill>
                            <a:srgbClr val="FF3300"/>
                          </a:solidFill>
                          <a:effectLst>
                            <a:outerShdw blurRad="38100" dist="38100" dir="2700000" algn="tl">
                              <a:srgbClr val="000000"/>
                            </a:outerShdw>
                          </a:effectLst>
                          <a:latin typeface="Tahoma" pitchFamily="34" charset="0"/>
                          <a:cs typeface="Arial" charset="0"/>
                        </a:rPr>
                        <a:t>ضد عفوني كننده قوي وسايل و لوازم پزشكي </a:t>
                      </a:r>
                    </a:p>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smtClean="0">
                          <a:ln>
                            <a:noFill/>
                          </a:ln>
                          <a:solidFill>
                            <a:srgbClr val="FF3300"/>
                          </a:solidFill>
                          <a:effectLst>
                            <a:outerShdw blurRad="38100" dist="38100" dir="2700000" algn="tl">
                              <a:srgbClr val="000000"/>
                            </a:outerShdw>
                          </a:effectLst>
                          <a:latin typeface="Tahoma" pitchFamily="34" charset="0"/>
                          <a:cs typeface="Arial" charset="0"/>
                        </a:rPr>
                        <a:t>و پلاستيكي و دماسنجها</a:t>
                      </a:r>
                      <a:endParaRPr kumimoji="0" lang="en-US" sz="1800" b="0" i="0" u="none" strike="noStrike" cap="none" normalizeH="0" baseline="0" smtClean="0">
                        <a:ln>
                          <a:noFill/>
                        </a:ln>
                        <a:solidFill>
                          <a:srgbClr val="FF3300"/>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6125">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smtClean="0">
                          <a:ln>
                            <a:noFill/>
                          </a:ln>
                          <a:solidFill>
                            <a:srgbClr val="9900FF"/>
                          </a:solidFill>
                          <a:effectLst>
                            <a:outerShdw blurRad="38100" dist="38100" dir="2700000" algn="tl">
                              <a:srgbClr val="000000"/>
                            </a:outerShdw>
                          </a:effectLst>
                          <a:latin typeface="Tahoma" pitchFamily="34" charset="0"/>
                          <a:cs typeface="Arial" charset="0"/>
                        </a:rPr>
                        <a:t>وايتكس</a:t>
                      </a:r>
                      <a:endParaRPr kumimoji="0" lang="en-US" sz="1800" b="0" i="0" u="none" strike="noStrike" cap="none" normalizeH="0" baseline="0" smtClean="0">
                        <a:ln>
                          <a:noFill/>
                        </a:ln>
                        <a:solidFill>
                          <a:srgbClr val="9900FF"/>
                        </a:solidFill>
                        <a:effectLst>
                          <a:outerShdw blurRad="38100" dist="38100" dir="2700000" algn="tl">
                            <a:srgbClr val="000000"/>
                          </a:outerShdw>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dirty="0" smtClean="0">
                          <a:ln>
                            <a:noFill/>
                          </a:ln>
                          <a:solidFill>
                            <a:srgbClr val="9900FF"/>
                          </a:solidFill>
                          <a:effectLst>
                            <a:outerShdw blurRad="38100" dist="38100" dir="2700000" algn="tl">
                              <a:srgbClr val="000000"/>
                            </a:outerShdw>
                          </a:effectLst>
                          <a:latin typeface="Arial" pitchFamily="34" charset="0"/>
                          <a:cs typeface="Arial" pitchFamily="34" charset="0"/>
                        </a:rPr>
                        <a:t>محلول 5% ضد عفوني شانهاو پارچه هاي آلوده و شستشوي كف اتاقها</a:t>
                      </a:r>
                      <a:endParaRPr kumimoji="0" lang="en-US" sz="1800" b="0" i="0" u="none" strike="noStrike" cap="none" normalizeH="0" baseline="0" dirty="0" smtClean="0">
                        <a:ln>
                          <a:noFill/>
                        </a:ln>
                        <a:solidFill>
                          <a:srgbClr val="9900FF"/>
                        </a:solidFill>
                        <a:effectLst>
                          <a:outerShdw blurRad="38100" dist="38100" dir="2700000" algn="tl">
                            <a:srgbClr val="000000"/>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smtClean="0">
                          <a:ln>
                            <a:noFill/>
                          </a:ln>
                          <a:solidFill>
                            <a:srgbClr val="9900FF"/>
                          </a:solidFill>
                          <a:effectLst>
                            <a:outerShdw blurRad="38100" dist="38100" dir="2700000" algn="tl">
                              <a:srgbClr val="000000"/>
                            </a:outerShdw>
                          </a:effectLst>
                          <a:latin typeface="Tahoma" pitchFamily="34" charset="0"/>
                          <a:cs typeface="Arial" charset="0"/>
                        </a:rPr>
                        <a:t>محلول سفيد كننده و ضد عفوني كننده قوي،باكتريسيد و ويروسكش بخصوص </a:t>
                      </a:r>
                      <a:r>
                        <a:rPr kumimoji="0" lang="en-US" sz="1800" b="0" i="0" u="none" strike="noStrike" cap="none" normalizeH="0" baseline="0" smtClean="0">
                          <a:ln>
                            <a:noFill/>
                          </a:ln>
                          <a:solidFill>
                            <a:srgbClr val="9900FF"/>
                          </a:solidFill>
                          <a:effectLst>
                            <a:outerShdw blurRad="38100" dist="38100" dir="2700000" algn="tl">
                              <a:srgbClr val="000000"/>
                            </a:outerShdw>
                          </a:effectLst>
                          <a:latin typeface="Tahoma" pitchFamily="34" charset="0"/>
                          <a:cs typeface="Arial" charset="0"/>
                        </a:rPr>
                        <a:t>HHV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hecker/>
    <p:sndAc>
      <p:stSnd>
        <p:snd r:embed="rId2" name="chimes.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323850" y="-242888"/>
            <a:ext cx="8229600" cy="1143001"/>
          </a:xfrm>
        </p:spPr>
        <p:txBody>
          <a:bodyPr/>
          <a:lstStyle/>
          <a:p>
            <a:pPr algn="ctr">
              <a:defRPr/>
            </a:pPr>
            <a:r>
              <a:rPr lang="fa-IR" sz="2800" dirty="0">
                <a:cs typeface="B Jadid" pitchFamily="2" charset="-78"/>
              </a:rPr>
              <a:t>رفع آلودگي محيط بيمارستان </a:t>
            </a:r>
            <a:endParaRPr lang="en-US" sz="2800" dirty="0">
              <a:cs typeface="B Jadid" pitchFamily="2" charset="-78"/>
            </a:endParaRPr>
          </a:p>
        </p:txBody>
      </p:sp>
      <p:sp>
        <p:nvSpPr>
          <p:cNvPr id="34819" name="Rectangle 3"/>
          <p:cNvSpPr>
            <a:spLocks noGrp="1" noChangeArrowheads="1"/>
          </p:cNvSpPr>
          <p:nvPr>
            <p:ph type="body" idx="1"/>
          </p:nvPr>
        </p:nvSpPr>
        <p:spPr>
          <a:xfrm>
            <a:off x="395288" y="836613"/>
            <a:ext cx="8229600" cy="4530725"/>
          </a:xfrm>
        </p:spPr>
        <p:txBody>
          <a:bodyPr/>
          <a:lstStyle/>
          <a:p>
            <a:pPr algn="r"/>
            <a:r>
              <a:rPr lang="fa-IR" sz="2000" smtClean="0"/>
              <a:t>پاك كردن زمين </a:t>
            </a:r>
          </a:p>
          <a:p>
            <a:pPr algn="r"/>
            <a:r>
              <a:rPr lang="fa-IR" sz="2000" smtClean="0"/>
              <a:t>استفاده از يك ماده دترجنت(پودر لباسشويي) براي لكه گيري و جرم گيري كافي است.</a:t>
            </a:r>
          </a:p>
          <a:p>
            <a:pPr algn="r"/>
            <a:r>
              <a:rPr lang="fa-IR" sz="2000" smtClean="0"/>
              <a:t>توالتها و ساير نواحي مرطوب بايد حداقل روزي يك بار با دترجنت پاك شوند  </a:t>
            </a:r>
          </a:p>
          <a:p>
            <a:pPr algn="r"/>
            <a:r>
              <a:rPr lang="fa-IR" sz="2000" smtClean="0"/>
              <a:t>زمين شوي و ساير لوازم بايد پاك و تميز شده ،در جاي مناسب تخليه و خشك شوند (سطلها نيز بايد ابكشي و وارونه نگهداري شوند .)</a:t>
            </a:r>
          </a:p>
          <a:p>
            <a:pPr algn="r"/>
            <a:r>
              <a:rPr lang="fa-IR" sz="2000" smtClean="0"/>
              <a:t>حتما براي پاك كردن كف زمين از دو سطل استفاده شود .(يكي از سطلها براي خالي كردن آب مورد استفاده زمين شوي اختصاص داده شود ).</a:t>
            </a:r>
          </a:p>
          <a:p>
            <a:pPr algn="r"/>
            <a:r>
              <a:rPr lang="fa-IR" sz="2000" smtClean="0"/>
              <a:t>پاشيده شدن خون و مواد آلوده بدن در محيط</a:t>
            </a:r>
          </a:p>
          <a:p>
            <a:pPr algn="r"/>
            <a:r>
              <a:rPr lang="fa-IR" sz="2000" smtClean="0"/>
              <a:t>بدنبال ريخته شدن خون ،ادرار و يا غذا،پاك كردن آن محل با آب و يا يك ماده دترجنت (پودر لباسشويي) معمولا كافي است . ولي اگر ترشحات حاوي ارگانيسمهاي بالقوه باشد بايد از ماده گند زدا استفاده نمود .</a:t>
            </a:r>
          </a:p>
          <a:p>
            <a:pPr algn="r"/>
            <a:endParaRPr lang="en-US" sz="2000"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a:spLocks noGrp="1" noChangeArrowheads="1"/>
          </p:cNvSpPr>
          <p:nvPr>
            <p:ph type="body" idx="1"/>
          </p:nvPr>
        </p:nvSpPr>
        <p:spPr>
          <a:xfrm>
            <a:off x="395288" y="908050"/>
            <a:ext cx="8424862" cy="5400675"/>
          </a:xfrm>
          <a:noFill/>
        </p:spPr>
        <p:txBody>
          <a:bodyPr/>
          <a:lstStyle/>
          <a:p>
            <a:pPr algn="r">
              <a:lnSpc>
                <a:spcPct val="90000"/>
              </a:lnSpc>
            </a:pPr>
            <a:r>
              <a:rPr lang="fa-IR" smtClean="0">
                <a:latin typeface="Arial" pitchFamily="34" charset="0"/>
                <a:cs typeface="Arial" pitchFamily="34" charset="0"/>
              </a:rPr>
              <a:t>تذكر:</a:t>
            </a:r>
          </a:p>
          <a:p>
            <a:pPr algn="r">
              <a:lnSpc>
                <a:spcPct val="90000"/>
              </a:lnSpc>
            </a:pPr>
            <a:r>
              <a:rPr lang="fa-IR" smtClean="0">
                <a:latin typeface="Arial" pitchFamily="34" charset="0"/>
                <a:cs typeface="Arial" pitchFamily="34" charset="0"/>
              </a:rPr>
              <a:t>بدليل وجود احتمال آلودگي با پاتوژنهاي منتقله از طريق خون مثل:</a:t>
            </a:r>
            <a:r>
              <a:rPr lang="en-US" smtClean="0">
                <a:latin typeface="Arial" pitchFamily="34" charset="0"/>
                <a:cs typeface="Arial" pitchFamily="34" charset="0"/>
              </a:rPr>
              <a:t>HIV</a:t>
            </a:r>
            <a:r>
              <a:rPr lang="fa-IR" smtClean="0">
                <a:latin typeface="Arial" pitchFamily="34" charset="0"/>
                <a:cs typeface="Arial" pitchFamily="34" charset="0"/>
              </a:rPr>
              <a:t>و ... توصيه ميشود ؛ </a:t>
            </a:r>
          </a:p>
          <a:p>
            <a:pPr algn="r">
              <a:lnSpc>
                <a:spcPct val="90000"/>
              </a:lnSpc>
            </a:pPr>
            <a:r>
              <a:rPr lang="fa-IR" smtClean="0">
                <a:latin typeface="Arial" pitchFamily="34" charset="0"/>
                <a:cs typeface="Arial" pitchFamily="34" charset="0"/>
              </a:rPr>
              <a:t>1- دستكش پوشيده شود</a:t>
            </a:r>
          </a:p>
          <a:p>
            <a:pPr algn="r">
              <a:lnSpc>
                <a:spcPct val="90000"/>
              </a:lnSpc>
            </a:pPr>
            <a:r>
              <a:rPr lang="fa-IR" smtClean="0">
                <a:latin typeface="Arial" pitchFamily="34" charset="0"/>
                <a:cs typeface="Arial" pitchFamily="34" charset="0"/>
              </a:rPr>
              <a:t>2- با حوله يكبار مصرف خون و مواد جمع آوري شود</a:t>
            </a:r>
          </a:p>
          <a:p>
            <a:pPr algn="r">
              <a:lnSpc>
                <a:spcPct val="90000"/>
              </a:lnSpc>
            </a:pPr>
            <a:r>
              <a:rPr lang="fa-IR" smtClean="0">
                <a:latin typeface="Arial" pitchFamily="34" charset="0"/>
                <a:cs typeface="Arial" pitchFamily="34" charset="0"/>
              </a:rPr>
              <a:t>3- محل با آب و صابون پاك شود .</a:t>
            </a:r>
          </a:p>
          <a:p>
            <a:pPr algn="r">
              <a:lnSpc>
                <a:spcPct val="90000"/>
              </a:lnSpc>
            </a:pPr>
            <a:r>
              <a:rPr lang="fa-IR" smtClean="0">
                <a:latin typeface="Arial" pitchFamily="34" charset="0"/>
                <a:cs typeface="Arial" pitchFamily="34" charset="0"/>
              </a:rPr>
              <a:t>4- با وايتكس با غلظت 10 در 1000 گند زدايي شود .</a:t>
            </a:r>
          </a:p>
          <a:p>
            <a:pPr algn="r">
              <a:lnSpc>
                <a:spcPct val="90000"/>
              </a:lnSpc>
            </a:pPr>
            <a:r>
              <a:rPr lang="fa-IR" smtClean="0">
                <a:latin typeface="Arial" pitchFamily="34" charset="0"/>
                <a:cs typeface="Arial" pitchFamily="34" charset="0"/>
              </a:rPr>
              <a:t>ديوارها و سقفها:</a:t>
            </a:r>
          </a:p>
          <a:p>
            <a:pPr algn="r">
              <a:lnSpc>
                <a:spcPct val="90000"/>
              </a:lnSpc>
            </a:pPr>
            <a:r>
              <a:rPr lang="fa-IR" smtClean="0">
                <a:latin typeface="Arial" pitchFamily="34" charset="0"/>
                <a:cs typeface="Arial" pitchFamily="34" charset="0"/>
              </a:rPr>
              <a:t>پاك كردن ديوارها و سقفها بايد در حد كافي صورت گيرد تا لكه يا خاك روي انها مشاهده نشود .</a:t>
            </a:r>
            <a:endParaRPr lang="fa-IR" sz="2000" smtClean="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pPr algn="r">
              <a:defRPr/>
            </a:pPr>
            <a:r>
              <a:rPr lang="fa-IR" sz="2400" dirty="0">
                <a:cs typeface="B Jadid" pitchFamily="2" charset="-78"/>
              </a:rPr>
              <a:t>ساير سطوح</a:t>
            </a:r>
            <a:endParaRPr lang="en-US" sz="2000" dirty="0">
              <a:cs typeface="B Jadid" pitchFamily="2" charset="-78"/>
            </a:endParaRPr>
          </a:p>
        </p:txBody>
      </p:sp>
      <p:sp>
        <p:nvSpPr>
          <p:cNvPr id="36867" name="Rectangle 3"/>
          <p:cNvSpPr>
            <a:spLocks noGrp="1" noChangeArrowheads="1"/>
          </p:cNvSpPr>
          <p:nvPr>
            <p:ph type="body" idx="1"/>
          </p:nvPr>
        </p:nvSpPr>
        <p:spPr>
          <a:xfrm>
            <a:off x="0" y="1196975"/>
            <a:ext cx="8820150" cy="4933950"/>
          </a:xfrm>
        </p:spPr>
        <p:txBody>
          <a:bodyPr/>
          <a:lstStyle/>
          <a:p>
            <a:pPr algn="r">
              <a:lnSpc>
                <a:spcPct val="90000"/>
              </a:lnSpc>
            </a:pPr>
            <a:r>
              <a:rPr lang="fa-IR" sz="2800" smtClean="0">
                <a:latin typeface="Arial" pitchFamily="34" charset="0"/>
                <a:cs typeface="Arial" pitchFamily="34" charset="0"/>
              </a:rPr>
              <a:t>روي كمد و ساير وسايل بايد روزانه با يك محلول دترجنت كه تازه تهيه شده  و دستمال يكبار مصرف پاك شود .</a:t>
            </a:r>
          </a:p>
          <a:p>
            <a:pPr algn="r">
              <a:lnSpc>
                <a:spcPct val="90000"/>
              </a:lnSpc>
            </a:pPr>
            <a:r>
              <a:rPr lang="fa-IR" sz="2800" smtClean="0">
                <a:latin typeface="Arial" pitchFamily="34" charset="0"/>
                <a:cs typeface="Arial" pitchFamily="34" charset="0"/>
              </a:rPr>
              <a:t>قفسه ها و طاقچه ها بايد بصورت هفتگي با دستمال مرطوب گردگيريو اگر گردوخاك روي انها تجمع يابد پاك شوند .</a:t>
            </a:r>
          </a:p>
          <a:p>
            <a:pPr algn="r">
              <a:lnSpc>
                <a:spcPct val="90000"/>
              </a:lnSpc>
            </a:pPr>
            <a:r>
              <a:rPr lang="fa-IR" sz="2800" smtClean="0">
                <a:latin typeface="Arial" pitchFamily="34" charset="0"/>
                <a:cs typeface="Arial" pitchFamily="34" charset="0"/>
              </a:rPr>
              <a:t>حمام، سينك، بايد حد اقل روزي يكبار توسط پرسنل خدمات شسته شود. براي پاك كردن روتين استفاده از يك ماده د ترجنت</a:t>
            </a:r>
          </a:p>
          <a:p>
            <a:pPr algn="r">
              <a:lnSpc>
                <a:spcPct val="90000"/>
              </a:lnSpc>
            </a:pPr>
            <a:r>
              <a:rPr lang="fa-IR" sz="2800" smtClean="0">
                <a:latin typeface="Arial" pitchFamily="34" charset="0"/>
                <a:cs typeface="Arial" pitchFamily="34" charset="0"/>
              </a:rPr>
              <a:t>كافي است .</a:t>
            </a:r>
          </a:p>
          <a:p>
            <a:pPr algn="r">
              <a:lnSpc>
                <a:spcPct val="90000"/>
              </a:lnSpc>
            </a:pPr>
            <a:r>
              <a:rPr lang="fa-IR" sz="2800" smtClean="0">
                <a:latin typeface="Arial" pitchFamily="34" charset="0"/>
                <a:cs typeface="Arial" pitchFamily="34" charset="0"/>
              </a:rPr>
              <a:t>توجه </a:t>
            </a:r>
            <a:r>
              <a:rPr lang="fa-IR" sz="2800" smtClean="0">
                <a:latin typeface="Arial" pitchFamily="34" charset="0"/>
                <a:cs typeface="Arial" pitchFamily="34" charset="0"/>
                <a:sym typeface="Wingdings" pitchFamily="2" charset="2"/>
              </a:rPr>
              <a:t>بعد از استحمام بيماران عفوني و يا قبل از استحمام بيماراني كه زخم باز داند ، بايد حمام را با وايتكس رقيق گند زدايي نمود . )</a:t>
            </a:r>
            <a:r>
              <a:rPr lang="fa-IR" sz="2800" smtClean="0">
                <a:latin typeface="Arial" pitchFamily="34" charset="0"/>
                <a:cs typeface="Arial" pitchFamily="34" charset="0"/>
              </a:rPr>
              <a:t> </a:t>
            </a:r>
            <a:endParaRPr lang="en-US" sz="2800" smtClean="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xfrm>
            <a:off x="457200" y="549275"/>
            <a:ext cx="8229600" cy="5581650"/>
          </a:xfrm>
        </p:spPr>
        <p:txBody>
          <a:bodyPr/>
          <a:lstStyle/>
          <a:p>
            <a:pPr algn="r">
              <a:lnSpc>
                <a:spcPct val="90000"/>
              </a:lnSpc>
            </a:pPr>
            <a:r>
              <a:rPr lang="fa-IR" sz="3600" smtClean="0">
                <a:solidFill>
                  <a:srgbClr val="9900FF"/>
                </a:solidFill>
                <a:latin typeface="Arial" pitchFamily="34" charset="0"/>
                <a:cs typeface="Arial" pitchFamily="34" charset="0"/>
              </a:rPr>
              <a:t>ظروف و كارد و چنگال</a:t>
            </a:r>
            <a:endParaRPr lang="fa-IR" sz="2800" smtClean="0">
              <a:solidFill>
                <a:srgbClr val="9900FF"/>
              </a:solidFill>
              <a:latin typeface="Arial" pitchFamily="34" charset="0"/>
              <a:cs typeface="Arial" pitchFamily="34" charset="0"/>
            </a:endParaRPr>
          </a:p>
          <a:p>
            <a:pPr algn="r">
              <a:lnSpc>
                <a:spcPct val="90000"/>
              </a:lnSpc>
            </a:pPr>
            <a:r>
              <a:rPr lang="fa-IR" sz="2800" smtClean="0">
                <a:latin typeface="Arial" pitchFamily="34" charset="0"/>
                <a:cs typeface="Arial" pitchFamily="34" charset="0"/>
              </a:rPr>
              <a:t>استفاده از آب جوش و درجه حرارت 70 درجه به مدت 3 دقيقه .</a:t>
            </a:r>
          </a:p>
          <a:p>
            <a:pPr algn="r">
              <a:lnSpc>
                <a:spcPct val="90000"/>
              </a:lnSpc>
            </a:pPr>
            <a:r>
              <a:rPr lang="fa-IR" sz="2800" smtClean="0">
                <a:latin typeface="Arial" pitchFamily="34" charset="0"/>
                <a:cs typeface="Arial" pitchFamily="34" charset="0"/>
              </a:rPr>
              <a:t>براي پاك كنندگي پيشنهاد ميشود :</a:t>
            </a:r>
          </a:p>
          <a:p>
            <a:pPr algn="r">
              <a:lnSpc>
                <a:spcPct val="90000"/>
              </a:lnSpc>
            </a:pPr>
            <a:r>
              <a:rPr lang="fa-IR" sz="2800" smtClean="0">
                <a:latin typeface="Arial" pitchFamily="34" charset="0"/>
                <a:cs typeface="Arial" pitchFamily="34" charset="0"/>
              </a:rPr>
              <a:t>در صورت نبود انواع دستمالهاي يكبار مصرف،</a:t>
            </a:r>
          </a:p>
          <a:p>
            <a:pPr algn="r">
              <a:lnSpc>
                <a:spcPct val="90000"/>
              </a:lnSpc>
            </a:pPr>
            <a:r>
              <a:rPr lang="fa-IR" sz="2800" smtClean="0">
                <a:latin typeface="Arial" pitchFamily="34" charset="0"/>
                <a:cs typeface="Arial" pitchFamily="34" charset="0"/>
              </a:rPr>
              <a:t>1- از يك برس نايلوني(كه سريعا خشك شود) براي پاك كردن حمام ميتوان استفاده كرد .</a:t>
            </a:r>
          </a:p>
          <a:p>
            <a:pPr algn="r">
              <a:lnSpc>
                <a:spcPct val="90000"/>
              </a:lnSpc>
            </a:pPr>
            <a:r>
              <a:rPr lang="fa-IR" sz="2800" smtClean="0">
                <a:latin typeface="Arial" pitchFamily="34" charset="0"/>
                <a:cs typeface="Arial" pitchFamily="34" charset="0"/>
              </a:rPr>
              <a:t>2- از زمين شوي با پنبه هاي جاذب (تي) يا برسهاي كركي و مويي نبايد استفاده كرد . </a:t>
            </a:r>
          </a:p>
          <a:p>
            <a:pPr algn="r">
              <a:lnSpc>
                <a:spcPct val="90000"/>
              </a:lnSpc>
            </a:pPr>
            <a:r>
              <a:rPr lang="fa-IR" sz="2800" smtClean="0">
                <a:latin typeface="Arial" pitchFamily="34" charset="0"/>
                <a:cs typeface="Arial" pitchFamily="34" charset="0"/>
              </a:rPr>
              <a:t>3- اگر پارچه چند بار مصرف براي پا ك كردن استفاده ميشود ،پس از انجام كار  شسته و خشك گردد.</a:t>
            </a:r>
          </a:p>
          <a:p>
            <a:pPr algn="r">
              <a:lnSpc>
                <a:spcPct val="90000"/>
              </a:lnSpc>
            </a:pPr>
            <a:r>
              <a:rPr lang="fa-IR" sz="2800" smtClean="0">
                <a:latin typeface="Arial" pitchFamily="34" charset="0"/>
                <a:cs typeface="Arial" pitchFamily="34" charset="0"/>
              </a:rPr>
              <a:t>4- از اسفنج براي پاك كردن استفاده نشود . </a:t>
            </a:r>
          </a:p>
          <a:p>
            <a:pPr algn="r">
              <a:lnSpc>
                <a:spcPct val="90000"/>
              </a:lnSpc>
            </a:pPr>
            <a:r>
              <a:rPr lang="fa-IR" sz="2800" smtClean="0">
                <a:latin typeface="Arial" pitchFamily="34" charset="0"/>
                <a:cs typeface="Arial" pitchFamily="34" charset="0"/>
              </a:rPr>
              <a:t> </a:t>
            </a:r>
            <a:endParaRPr lang="en-US" sz="2800" smtClean="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pPr algn="ctr">
              <a:defRPr/>
            </a:pPr>
            <a:r>
              <a:rPr lang="fa-IR" sz="4000" dirty="0">
                <a:cs typeface="B Jadid" pitchFamily="2" charset="-78"/>
              </a:rPr>
              <a:t>تختخواب</a:t>
            </a:r>
            <a:endParaRPr lang="en-US" sz="4000" dirty="0">
              <a:cs typeface="B Jadid" pitchFamily="2" charset="-78"/>
            </a:endParaRPr>
          </a:p>
        </p:txBody>
      </p:sp>
      <p:sp>
        <p:nvSpPr>
          <p:cNvPr id="38915" name="Rectangle 3"/>
          <p:cNvSpPr>
            <a:spLocks noGrp="1" noChangeArrowheads="1"/>
          </p:cNvSpPr>
          <p:nvPr>
            <p:ph type="body" idx="1"/>
          </p:nvPr>
        </p:nvSpPr>
        <p:spPr>
          <a:xfrm>
            <a:off x="428625" y="1857375"/>
            <a:ext cx="8229600" cy="4530725"/>
          </a:xfrm>
        </p:spPr>
        <p:txBody>
          <a:bodyPr/>
          <a:lstStyle/>
          <a:p>
            <a:pPr algn="r"/>
            <a:r>
              <a:rPr lang="fa-IR" smtClean="0">
                <a:latin typeface="Arial" pitchFamily="34" charset="0"/>
                <a:cs typeface="Arial" pitchFamily="34" charset="0"/>
              </a:rPr>
              <a:t>گند زدايي بايد در برنامه نظافت لوازم بيمارستان قرار گرفته و با مواد دترجنت پاك و خشك شوند .  در مواقع مورد نياز براي گند زدايي كف و تخت از وايتكس با غلظت 5 در هزارو ياگلوتار آلدئيد40در 1000استفاده شود </a:t>
            </a:r>
          </a:p>
          <a:p>
            <a:r>
              <a:rPr lang="fa-IR" smtClean="0">
                <a:latin typeface="Arial" pitchFamily="34" charset="0"/>
                <a:cs typeface="Arial" pitchFamily="34" charset="0"/>
              </a:rPr>
              <a:t>براي گند زدايي ملحفه درجه حرارت آب در دماي 65 درجه به مدت 10 دقيقه و يا71 درجه به مدت 3 دقيقه كافي است .</a:t>
            </a:r>
            <a:endParaRPr lang="en-US" smtClean="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714348" y="285728"/>
            <a:ext cx="8229600" cy="1143000"/>
          </a:xfrm>
        </p:spPr>
        <p:txBody>
          <a:bodyPr/>
          <a:lstStyle/>
          <a:p>
            <a:pPr marL="484632" indent="0" eaLnBrk="1" fontAlgn="auto" hangingPunct="1">
              <a:spcAft>
                <a:spcPts val="0"/>
              </a:spcAft>
              <a:defRPr/>
            </a:pPr>
            <a:r>
              <a:rPr lang="fa-IR" sz="3600" dirty="0" smtClean="0">
                <a:solidFill>
                  <a:schemeClr val="accent1">
                    <a:tint val="83000"/>
                    <a:satMod val="150000"/>
                  </a:schemeClr>
                </a:solidFill>
                <a:cs typeface="B Jadid" pitchFamily="2" charset="-78"/>
              </a:rPr>
              <a:t>نظافت محيط بيمارستان و اتاق بيمار</a:t>
            </a:r>
          </a:p>
        </p:txBody>
      </p:sp>
      <p:sp>
        <p:nvSpPr>
          <p:cNvPr id="12291" name="Content Placeholder 2"/>
          <p:cNvSpPr>
            <a:spLocks noGrp="1"/>
          </p:cNvSpPr>
          <p:nvPr>
            <p:ph idx="4294967295"/>
          </p:nvPr>
        </p:nvSpPr>
        <p:spPr>
          <a:xfrm>
            <a:off x="0" y="1600200"/>
            <a:ext cx="8229600" cy="4525963"/>
          </a:xfrm>
        </p:spPr>
        <p:txBody>
          <a:bodyPr/>
          <a:lstStyle/>
          <a:p>
            <a:pPr algn="r" rtl="1" eaLnBrk="1" hangingPunct="1">
              <a:buFontTx/>
              <a:buNone/>
            </a:pPr>
            <a:r>
              <a:rPr lang="fa-IR" smtClean="0"/>
              <a:t>	</a:t>
            </a:r>
            <a:r>
              <a:rPr lang="fa-IR" smtClean="0">
                <a:solidFill>
                  <a:srgbClr val="FFFF00"/>
                </a:solidFill>
                <a:cs typeface="B Titr" pitchFamily="2" charset="-78"/>
              </a:rPr>
              <a:t>سطوح افقي:</a:t>
            </a:r>
          </a:p>
          <a:p>
            <a:pPr algn="r" rtl="1" eaLnBrk="1" hangingPunct="1">
              <a:buFontTx/>
              <a:buNone/>
            </a:pPr>
            <a:r>
              <a:rPr lang="fa-IR" smtClean="0"/>
              <a:t>	 </a:t>
            </a:r>
            <a:r>
              <a:rPr lang="fa-IR" smtClean="0">
                <a:cs typeface="B Koodak" pitchFamily="2" charset="-78"/>
              </a:rPr>
              <a:t>( ميز جلوي تخت و كف اتاق و..) در نواحي كه از بيماران مراقبت صورت مي گيرد، معمولاً هنگام كه ترخيص بيمار صورت مي گيرد، پاكيزه مي شوند.</a:t>
            </a:r>
          </a:p>
          <a:p>
            <a:pPr algn="r" rtl="1" eaLnBrk="1" hangingPunct="1">
              <a:buFontTx/>
              <a:buNone/>
            </a:pPr>
            <a:endParaRPr lang="fa-IR" smtClean="0">
              <a:cs typeface="B Koodak" pitchFamily="2" charset="-78"/>
            </a:endParaRPr>
          </a:p>
          <a:p>
            <a:pPr algn="r" rtl="1" eaLnBrk="1" hangingPunct="1">
              <a:buFontTx/>
              <a:buNone/>
            </a:pPr>
            <a:r>
              <a:rPr lang="fa-IR" smtClean="0">
                <a:cs typeface="B Koodak" pitchFamily="2" charset="-78"/>
              </a:rPr>
              <a:t>	 پاكيزه نمودن ديوارها، كركره ها و پرده ها تنها هنگامي توصيه مي شود كه بطور مشهود آلوده شده باشند.</a:t>
            </a:r>
            <a:endParaRPr lang="en-US" smtClean="0">
              <a:cs typeface="B Koodak" pitchFamily="2" charset="-78"/>
            </a:endParaRPr>
          </a:p>
          <a:p>
            <a:pPr eaLnBrk="1" hangingPunct="1">
              <a:buFontTx/>
              <a:buNone/>
            </a:pPr>
            <a:endParaRPr lang="fa-IR"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395288" y="0"/>
            <a:ext cx="8229600" cy="1143000"/>
          </a:xfrm>
        </p:spPr>
        <p:txBody>
          <a:bodyPr/>
          <a:lstStyle/>
          <a:p>
            <a:pPr algn="ctr">
              <a:defRPr/>
            </a:pPr>
            <a:r>
              <a:rPr lang="fa-IR" sz="2800" dirty="0">
                <a:cs typeface="B Jadid" pitchFamily="2" charset="-78"/>
              </a:rPr>
              <a:t>نكات</a:t>
            </a:r>
            <a:r>
              <a:rPr lang="fa-IR" dirty="0">
                <a:cs typeface="B Jadid" pitchFamily="2" charset="-78"/>
              </a:rPr>
              <a:t> </a:t>
            </a:r>
            <a:r>
              <a:rPr lang="fa-IR" sz="2400" dirty="0">
                <a:cs typeface="B Jadid" pitchFamily="2" charset="-78"/>
              </a:rPr>
              <a:t>مهم در نظافت بيمارستان</a:t>
            </a:r>
            <a:endParaRPr lang="en-US" dirty="0">
              <a:cs typeface="B Jadid" pitchFamily="2" charset="-78"/>
            </a:endParaRPr>
          </a:p>
        </p:txBody>
      </p:sp>
      <p:sp>
        <p:nvSpPr>
          <p:cNvPr id="39939" name="Rectangle 3"/>
          <p:cNvSpPr>
            <a:spLocks noGrp="1" noChangeArrowheads="1"/>
          </p:cNvSpPr>
          <p:nvPr>
            <p:ph type="body" idx="1"/>
          </p:nvPr>
        </p:nvSpPr>
        <p:spPr>
          <a:xfrm>
            <a:off x="468313" y="981075"/>
            <a:ext cx="8207375" cy="4314825"/>
          </a:xfrm>
        </p:spPr>
        <p:txBody>
          <a:bodyPr/>
          <a:lstStyle/>
          <a:p>
            <a:pPr algn="r">
              <a:lnSpc>
                <a:spcPct val="90000"/>
              </a:lnSpc>
            </a:pPr>
            <a:r>
              <a:rPr lang="fa-IR" sz="2400" smtClean="0">
                <a:latin typeface="Arial" pitchFamily="34" charset="0"/>
                <a:cs typeface="Arial" pitchFamily="34" charset="0"/>
              </a:rPr>
              <a:t>نظافت بگونه اي انجام شود كه بيمارستان از لحاظ ظاهري تميز باشد.</a:t>
            </a:r>
          </a:p>
          <a:p>
            <a:pPr algn="r">
              <a:lnSpc>
                <a:spcPct val="90000"/>
              </a:lnSpc>
            </a:pPr>
            <a:r>
              <a:rPr lang="fa-IR" sz="2400" smtClean="0">
                <a:latin typeface="Arial" pitchFamily="34" charset="0"/>
                <a:cs typeface="Arial" pitchFamily="34" charset="0"/>
              </a:rPr>
              <a:t>مناطق اداري و دفتري نظافت معمولي خانگي كافي است .</a:t>
            </a:r>
          </a:p>
          <a:p>
            <a:pPr algn="r">
              <a:lnSpc>
                <a:spcPct val="90000"/>
              </a:lnSpc>
            </a:pPr>
            <a:r>
              <a:rPr lang="fa-IR" sz="2400" smtClean="0">
                <a:latin typeface="Arial" pitchFamily="34" charset="0"/>
                <a:cs typeface="Arial" pitchFamily="34" charset="0"/>
              </a:rPr>
              <a:t>مناطق مراقبت از بيمار با طي مرطوب تميز شود . جارو زدن خشك اصلا توصيه نميشود .در صورت وجود خون و ترشحات آلوده با يد آن مناطق پس از شستشو ضد عفوني شوند .</a:t>
            </a:r>
          </a:p>
          <a:p>
            <a:pPr algn="r">
              <a:lnSpc>
                <a:spcPct val="90000"/>
              </a:lnSpc>
            </a:pPr>
            <a:r>
              <a:rPr lang="fa-IR" sz="2400" smtClean="0">
                <a:latin typeface="Arial" pitchFamily="34" charset="0"/>
                <a:cs typeface="Arial" pitchFamily="34" charset="0"/>
              </a:rPr>
              <a:t>در مناطق پر خطر مانند اتاقهاي بيماران عفوني بايد نظافت با مواد شوينده و ضد عفوني كننده انجام گيرد .( بايد براي هر اتاق وسايل جداگانه در نظر گرفت )</a:t>
            </a:r>
          </a:p>
          <a:p>
            <a:pPr algn="r">
              <a:lnSpc>
                <a:spcPct val="90000"/>
              </a:lnSpc>
            </a:pPr>
            <a:r>
              <a:rPr lang="fa-IR" sz="2400" smtClean="0">
                <a:latin typeface="Arial" pitchFamily="34" charset="0"/>
                <a:cs typeface="Arial" pitchFamily="34" charset="0"/>
              </a:rPr>
              <a:t>همه سطوح افقي و تمامي توالتها و حمامها بايد روزانه نظافت شود .</a:t>
            </a:r>
          </a:p>
          <a:p>
            <a:pPr algn="r">
              <a:lnSpc>
                <a:spcPct val="90000"/>
              </a:lnSpc>
            </a:pPr>
            <a:r>
              <a:rPr lang="fa-IR" sz="2400" smtClean="0">
                <a:latin typeface="Arial" pitchFamily="34" charset="0"/>
                <a:cs typeface="Arial" pitchFamily="34" charset="0"/>
              </a:rPr>
              <a:t>آب داغ 81 درجه يك تميز كننده مفيد و موثر محيط است . </a:t>
            </a:r>
          </a:p>
          <a:p>
            <a:pPr algn="r">
              <a:lnSpc>
                <a:spcPct val="90000"/>
              </a:lnSpc>
            </a:pPr>
            <a:r>
              <a:rPr lang="fa-IR" sz="2400" smtClean="0">
                <a:latin typeface="Arial" pitchFamily="34" charset="0"/>
                <a:cs typeface="Arial" pitchFamily="34" charset="0"/>
              </a:rPr>
              <a:t>حتما پرسنل از لباس كار مناسب در موقع نظافت استفاده نمايند . </a:t>
            </a:r>
            <a:endParaRPr lang="en-US" sz="2400" smtClean="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468313" y="0"/>
            <a:ext cx="8229600" cy="1143000"/>
          </a:xfrm>
        </p:spPr>
        <p:txBody>
          <a:bodyPr/>
          <a:lstStyle/>
          <a:p>
            <a:pPr algn="ctr">
              <a:defRPr/>
            </a:pPr>
            <a:r>
              <a:rPr lang="fa-IR" sz="2400" dirty="0">
                <a:cs typeface="B Jadid" pitchFamily="2" charset="-78"/>
              </a:rPr>
              <a:t>رختشويخانه</a:t>
            </a:r>
            <a:endParaRPr lang="en-US" sz="2400" dirty="0">
              <a:cs typeface="B Jadid" pitchFamily="2" charset="-78"/>
            </a:endParaRPr>
          </a:p>
        </p:txBody>
      </p:sp>
      <p:sp>
        <p:nvSpPr>
          <p:cNvPr id="40963" name="Rectangle 3"/>
          <p:cNvSpPr>
            <a:spLocks noGrp="1" noChangeArrowheads="1"/>
          </p:cNvSpPr>
          <p:nvPr>
            <p:ph type="body" idx="1"/>
          </p:nvPr>
        </p:nvSpPr>
        <p:spPr>
          <a:xfrm>
            <a:off x="323850" y="836613"/>
            <a:ext cx="8280400" cy="5113337"/>
          </a:xfrm>
        </p:spPr>
        <p:txBody>
          <a:bodyPr/>
          <a:lstStyle/>
          <a:p>
            <a:pPr algn="r"/>
            <a:r>
              <a:rPr lang="fa-IR" sz="2000" smtClean="0">
                <a:latin typeface="Arial" pitchFamily="34" charset="0"/>
                <a:cs typeface="Arial" pitchFamily="34" charset="0"/>
              </a:rPr>
              <a:t>يكي از بخشهاي بسيار مهم بيمارستان بوده كه از نظر بهداشت و انتشار عفونت اهميت زيادي دارد .</a:t>
            </a:r>
          </a:p>
          <a:p>
            <a:pPr algn="r"/>
            <a:r>
              <a:rPr lang="fa-IR" sz="2000" smtClean="0">
                <a:latin typeface="Arial" pitchFamily="34" charset="0"/>
                <a:cs typeface="Arial" pitchFamily="34" charset="0"/>
              </a:rPr>
              <a:t>در اين قسمت بايد حتما از اقراد دوره ديده استفاده گردد . </a:t>
            </a:r>
          </a:p>
          <a:p>
            <a:pPr algn="r"/>
            <a:r>
              <a:rPr lang="fa-IR" sz="2000" smtClean="0">
                <a:latin typeface="Arial" pitchFamily="34" charset="0"/>
                <a:cs typeface="Arial" pitchFamily="34" charset="0"/>
              </a:rPr>
              <a:t>رعايت نكات زير ضروريست:</a:t>
            </a:r>
          </a:p>
          <a:p>
            <a:pPr algn="r"/>
            <a:r>
              <a:rPr lang="fa-IR" sz="2000" smtClean="0">
                <a:latin typeface="Arial" pitchFamily="34" charset="0"/>
                <a:cs typeface="Arial" pitchFamily="34" charset="0"/>
              </a:rPr>
              <a:t>1- بايد از نور- تهويه و فضاي كافي برخوردار باشد .</a:t>
            </a:r>
          </a:p>
          <a:p>
            <a:pPr algn="r"/>
            <a:r>
              <a:rPr lang="fa-IR" sz="2000" smtClean="0">
                <a:latin typeface="Arial" pitchFamily="34" charset="0"/>
                <a:cs typeface="Arial" pitchFamily="34" charset="0"/>
              </a:rPr>
              <a:t>2- البسه خوني و الوده از ساير البسه ها جدا نگهداري شود</a:t>
            </a:r>
          </a:p>
          <a:p>
            <a:pPr algn="r"/>
            <a:r>
              <a:rPr lang="fa-IR" sz="2000" smtClean="0">
                <a:latin typeface="Arial" pitchFamily="34" charset="0"/>
                <a:cs typeface="Arial" pitchFamily="34" charset="0"/>
              </a:rPr>
              <a:t>3- در ضمن شستشو ابتدا البسه ها و رخت هاي تميز شسته و سپس البسه آلوده شستشو گردد .</a:t>
            </a:r>
          </a:p>
          <a:p>
            <a:pPr algn="r"/>
            <a:r>
              <a:rPr lang="fa-IR" sz="2000" smtClean="0">
                <a:latin typeface="Arial" pitchFamily="34" charset="0"/>
                <a:cs typeface="Arial" pitchFamily="34" charset="0"/>
              </a:rPr>
              <a:t>محل نگهداري البسه تميز و آلوده جدا سازي شده باشد .</a:t>
            </a:r>
          </a:p>
          <a:p>
            <a:pPr algn="r"/>
            <a:r>
              <a:rPr lang="fa-IR" sz="2000" smtClean="0">
                <a:latin typeface="Arial" pitchFamily="34" charset="0"/>
                <a:cs typeface="Arial" pitchFamily="34" charset="0"/>
              </a:rPr>
              <a:t>هيچ رختي بدون شستشو و اتوكلاو كردن ار بيمارستان خارج نشود-</a:t>
            </a:r>
          </a:p>
          <a:p>
            <a:pPr algn="r"/>
            <a:r>
              <a:rPr lang="fa-IR" sz="2000" smtClean="0">
                <a:latin typeface="Arial" pitchFamily="34" charset="0"/>
                <a:cs typeface="Arial" pitchFamily="34" charset="0"/>
              </a:rPr>
              <a:t>مواد سفيد كننده مستقيما روي البسه بخصوص البسه رنگي ريخته نشود .</a:t>
            </a:r>
          </a:p>
          <a:p>
            <a:pPr algn="r"/>
            <a:r>
              <a:rPr lang="fa-IR" sz="2000" smtClean="0">
                <a:latin typeface="Arial" pitchFamily="34" charset="0"/>
                <a:cs typeface="Arial" pitchFamily="34" charset="0"/>
              </a:rPr>
              <a:t>استفاده از لباس كار مناسب از قبيل دستكش- لباس- ماسك- چكمه و ... الزامي است .</a:t>
            </a:r>
          </a:p>
          <a:p>
            <a:pPr algn="r"/>
            <a:r>
              <a:rPr lang="fa-IR" sz="2000" smtClean="0">
                <a:latin typeface="Arial" pitchFamily="34" charset="0"/>
                <a:cs typeface="Arial" pitchFamily="34" charset="0"/>
              </a:rPr>
              <a:t>گند زدايي بايد با استفاده از آب داغ و يا سفيد كننده ها و يا گند زداها صورت پذيرد .</a:t>
            </a:r>
          </a:p>
          <a:p>
            <a:pPr algn="r"/>
            <a:r>
              <a:rPr lang="fa-IR" sz="2000" smtClean="0">
                <a:latin typeface="Arial" pitchFamily="34" charset="0"/>
                <a:cs typeface="Arial" pitchFamily="34" charset="0"/>
              </a:rPr>
              <a:t>ملحفه ها و لباسها را بصورت مرطوب در ماشين شستشو قرار ندهيد .</a:t>
            </a:r>
          </a:p>
          <a:p>
            <a:pPr algn="r"/>
            <a:r>
              <a:rPr lang="fa-IR" sz="2000" smtClean="0">
                <a:latin typeface="Arial" pitchFamily="34" charset="0"/>
                <a:cs typeface="Arial" pitchFamily="34" charset="0"/>
              </a:rPr>
              <a:t>جهت حفاظت پرسنل رختها در كيسه هاي مقاوم و غير قابل نفوذ حمل گردد .</a:t>
            </a:r>
            <a:endParaRPr lang="en-US" sz="2000" smtClean="0">
              <a:latin typeface="Arial" pitchFamily="34" charset="0"/>
              <a:cs typeface="Arial" pitchFamily="34" charset="0"/>
            </a:endParaRP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body" idx="1"/>
          </p:nvPr>
        </p:nvSpPr>
        <p:spPr>
          <a:xfrm>
            <a:off x="457200" y="476250"/>
            <a:ext cx="8229600" cy="5654675"/>
          </a:xfrm>
        </p:spPr>
        <p:txBody>
          <a:bodyPr/>
          <a:lstStyle/>
          <a:p>
            <a:pPr algn="r"/>
            <a:r>
              <a:rPr lang="fa-IR" sz="2000" smtClean="0"/>
              <a:t>كيسه ها و ظروف حاوي رخت هاي آلوده بابرچسب – كدهاي رنگي و يا هر روش مناسب ديگر مشخص شوند .</a:t>
            </a:r>
          </a:p>
          <a:p>
            <a:pPr algn="r"/>
            <a:r>
              <a:rPr lang="fa-IR" sz="2000" smtClean="0"/>
              <a:t>ملحفه و رختهاي تميز طوري حمل شوند كه در تماس با آلودگي و گرد و غبار نباشند .</a:t>
            </a:r>
          </a:p>
          <a:p>
            <a:pPr algn="r"/>
            <a:r>
              <a:rPr lang="fa-IR" sz="2000" smtClean="0"/>
              <a:t>رختها در اتاق بيمار دسته بندي و جداسازي نشوند . </a:t>
            </a:r>
            <a:endParaRPr lang="en-US" sz="2000" smtClean="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pPr algn="ctr">
              <a:defRPr/>
            </a:pPr>
            <a:r>
              <a:rPr lang="fa-IR" sz="2800" dirty="0">
                <a:cs typeface="B Jadid" pitchFamily="2" charset="-78"/>
              </a:rPr>
              <a:t>مديريت پسماندهاي خطرناك</a:t>
            </a:r>
            <a:endParaRPr lang="en-US" sz="2800" dirty="0">
              <a:cs typeface="B Jadid" pitchFamily="2" charset="-78"/>
            </a:endParaRPr>
          </a:p>
        </p:txBody>
      </p:sp>
      <p:sp>
        <p:nvSpPr>
          <p:cNvPr id="43011" name="Rectangle 3"/>
          <p:cNvSpPr>
            <a:spLocks noGrp="1" noChangeArrowheads="1"/>
          </p:cNvSpPr>
          <p:nvPr>
            <p:ph type="body" idx="1"/>
          </p:nvPr>
        </p:nvSpPr>
        <p:spPr>
          <a:xfrm>
            <a:off x="457200" y="1882775"/>
            <a:ext cx="8229600" cy="4572000"/>
          </a:xfrm>
        </p:spPr>
        <p:txBody>
          <a:bodyPr/>
          <a:lstStyle/>
          <a:p>
            <a:pPr algn="r">
              <a:lnSpc>
                <a:spcPct val="90000"/>
              </a:lnSpc>
            </a:pPr>
            <a:r>
              <a:rPr lang="fa-IR" smtClean="0">
                <a:latin typeface="Arial" pitchFamily="34" charset="0"/>
                <a:cs typeface="Arial" pitchFamily="34" charset="0"/>
              </a:rPr>
              <a:t>مديريت پسماندهاي خطرناك بخش جدايي ناپذير بهداشت بيمارستان و مبارزه با عفونت است.</a:t>
            </a:r>
          </a:p>
          <a:p>
            <a:pPr algn="r">
              <a:lnSpc>
                <a:spcPct val="90000"/>
              </a:lnSpc>
            </a:pPr>
            <a:r>
              <a:rPr lang="fa-IR" smtClean="0">
                <a:latin typeface="Arial" pitchFamily="34" charset="0"/>
                <a:cs typeface="Arial" pitchFamily="34" charset="0"/>
              </a:rPr>
              <a:t>زباله بعنوان مخزن ميكروارگانيسمها ي بيماريزا مي ماند كه قادر به ايجاد آلودگي و عفونت اند .</a:t>
            </a:r>
          </a:p>
          <a:p>
            <a:pPr algn="r">
              <a:lnSpc>
                <a:spcPct val="90000"/>
              </a:lnSpc>
            </a:pPr>
            <a:r>
              <a:rPr lang="fa-IR" smtClean="0">
                <a:latin typeface="Arial" pitchFamily="34" charset="0"/>
                <a:cs typeface="Arial" pitchFamily="34" charset="0"/>
              </a:rPr>
              <a:t>اولين قدم در مديريت پسماند ،به حداقل رساندن پسماند است كه به طريق زير صورت ميپذيرد .:</a:t>
            </a:r>
          </a:p>
          <a:p>
            <a:pPr algn="r">
              <a:lnSpc>
                <a:spcPct val="90000"/>
              </a:lnSpc>
            </a:pPr>
            <a:r>
              <a:rPr lang="fa-IR" smtClean="0">
                <a:solidFill>
                  <a:srgbClr val="9900FF"/>
                </a:solidFill>
                <a:latin typeface="Arial" pitchFamily="34" charset="0"/>
                <a:cs typeface="Arial" pitchFamily="34" charset="0"/>
              </a:rPr>
              <a:t>1- كاهش منبع توليد</a:t>
            </a:r>
          </a:p>
          <a:p>
            <a:pPr algn="r">
              <a:lnSpc>
                <a:spcPct val="90000"/>
              </a:lnSpc>
            </a:pPr>
            <a:r>
              <a:rPr lang="fa-IR" smtClean="0">
                <a:solidFill>
                  <a:srgbClr val="9900FF"/>
                </a:solidFill>
                <a:latin typeface="Arial" pitchFamily="34" charset="0"/>
                <a:cs typeface="Arial" pitchFamily="34" charset="0"/>
              </a:rPr>
              <a:t>2- اقدامات مديريتي و كنترل خوب</a:t>
            </a:r>
          </a:p>
          <a:p>
            <a:pPr algn="r">
              <a:lnSpc>
                <a:spcPct val="90000"/>
              </a:lnSpc>
            </a:pPr>
            <a:r>
              <a:rPr lang="fa-IR" smtClean="0">
                <a:solidFill>
                  <a:srgbClr val="9900FF"/>
                </a:solidFill>
                <a:latin typeface="Arial" pitchFamily="34" charset="0"/>
                <a:cs typeface="Arial" pitchFamily="34" charset="0"/>
              </a:rPr>
              <a:t>3- تفكيك پسماند .</a:t>
            </a:r>
            <a:endParaRPr lang="en-US" smtClean="0">
              <a:solidFill>
                <a:srgbClr val="9900FF"/>
              </a:solidFill>
              <a:latin typeface="Arial" pitchFamily="34" charset="0"/>
              <a:cs typeface="Arial" pitchFamily="34" charset="0"/>
            </a:endParaRP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xfrm>
            <a:off x="468313" y="0"/>
            <a:ext cx="8229600" cy="1143000"/>
          </a:xfrm>
        </p:spPr>
        <p:txBody>
          <a:bodyPr/>
          <a:lstStyle/>
          <a:p>
            <a:pPr algn="ctr">
              <a:defRPr/>
            </a:pPr>
            <a:r>
              <a:rPr lang="fa-IR" sz="3600" dirty="0">
                <a:cs typeface="B Jadid" pitchFamily="2" charset="-78"/>
              </a:rPr>
              <a:t>گروهاي اصلي در معرض خطر</a:t>
            </a:r>
            <a:endParaRPr lang="en-US" sz="3600" dirty="0">
              <a:cs typeface="B Jadid" pitchFamily="2" charset="-78"/>
            </a:endParaRPr>
          </a:p>
        </p:txBody>
      </p:sp>
      <p:sp>
        <p:nvSpPr>
          <p:cNvPr id="44035" name="Rectangle 3"/>
          <p:cNvSpPr>
            <a:spLocks noGrp="1" noChangeArrowheads="1"/>
          </p:cNvSpPr>
          <p:nvPr>
            <p:ph type="body" idx="1"/>
          </p:nvPr>
        </p:nvSpPr>
        <p:spPr>
          <a:xfrm>
            <a:off x="395288" y="981075"/>
            <a:ext cx="8229600" cy="4530725"/>
          </a:xfrm>
        </p:spPr>
        <p:txBody>
          <a:bodyPr/>
          <a:lstStyle/>
          <a:p>
            <a:pPr algn="r"/>
            <a:r>
              <a:rPr lang="fa-IR" smtClean="0">
                <a:latin typeface="Arial" pitchFamily="34" charset="0"/>
                <a:cs typeface="Arial" pitchFamily="34" charset="0"/>
              </a:rPr>
              <a:t>پزشكان-پرستاران-ساير كاركنان مراكز و كاركنان تاسيسات بيمارستان.</a:t>
            </a:r>
          </a:p>
          <a:p>
            <a:pPr algn="r"/>
            <a:r>
              <a:rPr lang="fa-IR" smtClean="0">
                <a:solidFill>
                  <a:srgbClr val="66FF33"/>
                </a:solidFill>
                <a:latin typeface="Arial" pitchFamily="34" charset="0"/>
                <a:cs typeface="Arial" pitchFamily="34" charset="0"/>
              </a:rPr>
              <a:t>بيماران</a:t>
            </a:r>
          </a:p>
          <a:p>
            <a:pPr algn="r"/>
            <a:r>
              <a:rPr lang="fa-IR" smtClean="0">
                <a:solidFill>
                  <a:srgbClr val="66FF33"/>
                </a:solidFill>
                <a:latin typeface="Arial" pitchFamily="34" charset="0"/>
                <a:cs typeface="Arial" pitchFamily="34" charset="0"/>
              </a:rPr>
              <a:t>بازديد كنندگان و ملاقات كنندگان</a:t>
            </a:r>
          </a:p>
          <a:p>
            <a:pPr algn="r"/>
            <a:r>
              <a:rPr lang="fa-IR" smtClean="0">
                <a:solidFill>
                  <a:srgbClr val="66FF33"/>
                </a:solidFill>
                <a:latin typeface="Arial" pitchFamily="34" charset="0"/>
                <a:cs typeface="Arial" pitchFamily="34" charset="0"/>
              </a:rPr>
              <a:t>كارگران خدمات پشتيباني مانند: رختشويخانه، رفتگران، و كارگران ترابري</a:t>
            </a:r>
          </a:p>
          <a:p>
            <a:pPr algn="r"/>
            <a:r>
              <a:rPr lang="fa-IR" smtClean="0">
                <a:solidFill>
                  <a:srgbClr val="66FF33"/>
                </a:solidFill>
                <a:latin typeface="Arial" pitchFamily="34" charset="0"/>
                <a:cs typeface="Arial" pitchFamily="34" charset="0"/>
              </a:rPr>
              <a:t>كارگران مراكز دفع زباله (و زباله</a:t>
            </a:r>
            <a:r>
              <a:rPr lang="fa-IR" smtClean="0">
                <a:latin typeface="Arial" pitchFamily="34" charset="0"/>
                <a:cs typeface="Arial" pitchFamily="34" charset="0"/>
              </a:rPr>
              <a:t> گردهاو ...)</a:t>
            </a:r>
            <a:endParaRPr lang="en-US" smtClean="0">
              <a:latin typeface="Arial" pitchFamily="34" charset="0"/>
              <a:cs typeface="Arial" pitchFamily="34" charset="0"/>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lstStyle/>
          <a:p>
            <a:pPr algn="ctr">
              <a:defRPr/>
            </a:pPr>
            <a:r>
              <a:rPr lang="fa-IR" sz="2800" dirty="0">
                <a:cs typeface="B Jadid" pitchFamily="2" charset="-78"/>
              </a:rPr>
              <a:t>پسماندهاي توليد شده در بيمارستان</a:t>
            </a:r>
            <a:endParaRPr lang="en-US" sz="2800" dirty="0">
              <a:cs typeface="B Jadid" pitchFamily="2" charset="-78"/>
            </a:endParaRPr>
          </a:p>
        </p:txBody>
      </p:sp>
      <p:sp>
        <p:nvSpPr>
          <p:cNvPr id="45059" name="Rectangle 3"/>
          <p:cNvSpPr>
            <a:spLocks noGrp="1" noChangeArrowheads="1"/>
          </p:cNvSpPr>
          <p:nvPr>
            <p:ph type="body" idx="1"/>
          </p:nvPr>
        </p:nvSpPr>
        <p:spPr>
          <a:xfrm>
            <a:off x="214313" y="1714500"/>
            <a:ext cx="8229600" cy="4530725"/>
          </a:xfrm>
        </p:spPr>
        <p:txBody>
          <a:bodyPr/>
          <a:lstStyle/>
          <a:p>
            <a:pPr algn="r"/>
            <a:r>
              <a:rPr lang="fa-IR" smtClean="0">
                <a:latin typeface="Arial" pitchFamily="34" charset="0"/>
                <a:cs typeface="Arial" pitchFamily="34" charset="0"/>
              </a:rPr>
              <a:t>پسماندهاي عادي(خانگي-معمولي) كه از خدمات خانه داري و مديريت اجرايي اين مراكز توليد ميشود.</a:t>
            </a:r>
          </a:p>
          <a:p>
            <a:pPr algn="r"/>
            <a:r>
              <a:rPr lang="fa-IR" smtClean="0">
                <a:latin typeface="Arial" pitchFamily="34" charset="0"/>
                <a:cs typeface="Arial" pitchFamily="34" charset="0"/>
              </a:rPr>
              <a:t>پسماند هاي خطرناك كه ميتواند مجموعه اي از مخاطرات بهداشتي را ايجاد كند .كه 9 دسته اندشامل:</a:t>
            </a:r>
          </a:p>
          <a:p>
            <a:pPr algn="r"/>
            <a:r>
              <a:rPr lang="fa-IR" smtClean="0">
                <a:latin typeface="Arial" pitchFamily="34" charset="0"/>
                <a:cs typeface="Arial" pitchFamily="34" charset="0"/>
              </a:rPr>
              <a:t>پسماندهاي عفوني- پاتولوژيك- برنده و نوك تيز- دارويي- شيميايي- ژنوتوكسيك-فلزات سنگين-ظروف تحت فشار- و پسماندهاي پرتو زا</a:t>
            </a:r>
            <a:endParaRPr lang="en-US" smtClean="0">
              <a:latin typeface="Arial" pitchFamily="34" charset="0"/>
              <a:cs typeface="Arial" pitchFamily="34" charset="0"/>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76" name="Rectangle 40"/>
          <p:cNvSpPr>
            <a:spLocks noGrp="1" noChangeArrowheads="1"/>
          </p:cNvSpPr>
          <p:nvPr>
            <p:ph type="title"/>
          </p:nvPr>
        </p:nvSpPr>
        <p:spPr>
          <a:xfrm>
            <a:off x="457200" y="277813"/>
            <a:ext cx="7859713" cy="630237"/>
          </a:xfrm>
        </p:spPr>
        <p:txBody>
          <a:bodyPr>
            <a:normAutofit fontScale="90000"/>
          </a:bodyPr>
          <a:lstStyle/>
          <a:p>
            <a:pPr>
              <a:defRPr/>
            </a:pPr>
            <a:r>
              <a:rPr lang="fa-IR" sz="4000"/>
              <a:t>طبقه بندي پسماندهاي خطرناك</a:t>
            </a:r>
            <a:endParaRPr lang="en-US" sz="4000"/>
          </a:p>
        </p:txBody>
      </p:sp>
      <p:graphicFrame>
        <p:nvGraphicFramePr>
          <p:cNvPr id="219193" name="Group 57"/>
          <p:cNvGraphicFramePr>
            <a:graphicFrameLocks noGrp="1"/>
          </p:cNvGraphicFramePr>
          <p:nvPr>
            <p:ph idx="1"/>
          </p:nvPr>
        </p:nvGraphicFramePr>
        <p:xfrm>
          <a:off x="457200" y="1125538"/>
          <a:ext cx="8229600" cy="5383212"/>
        </p:xfrm>
        <a:graphic>
          <a:graphicData uri="http://schemas.openxmlformats.org/drawingml/2006/table">
            <a:tbl>
              <a:tblPr rtl="1"/>
              <a:tblGrid>
                <a:gridCol w="2601912"/>
                <a:gridCol w="5627688"/>
              </a:tblGrid>
              <a:tr h="790575">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800" b="0" i="0" u="none" strike="noStrike" cap="none" normalizeH="0" baseline="0" smtClean="0">
                          <a:ln>
                            <a:noFill/>
                          </a:ln>
                          <a:solidFill>
                            <a:srgbClr val="FF00FF"/>
                          </a:solidFill>
                          <a:effectLst>
                            <a:outerShdw blurRad="38100" dist="38100" dir="2700000" algn="tl">
                              <a:srgbClr val="000000"/>
                            </a:outerShdw>
                          </a:effectLst>
                          <a:latin typeface="Tahoma" pitchFamily="34" charset="0"/>
                          <a:cs typeface="Arial" charset="0"/>
                        </a:rPr>
                        <a:t>نام رده پسماند</a:t>
                      </a:r>
                      <a:endParaRPr kumimoji="0" lang="en-US" sz="2800" b="0" i="0" u="none" strike="noStrike" cap="none" normalizeH="0" baseline="0" smtClean="0">
                        <a:ln>
                          <a:noFill/>
                        </a:ln>
                        <a:solidFill>
                          <a:srgbClr val="FF00FF"/>
                        </a:solidFill>
                        <a:effectLst>
                          <a:outerShdw blurRad="38100" dist="38100" dir="2700000" algn="tl">
                            <a:srgbClr val="000000"/>
                          </a:outerShdw>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1">
                      <a:blip r:embed="rId3"/>
                      <a:srcRect/>
                      <a:tile tx="0" ty="0" sx="100000" sy="100000" flip="none" algn="tl"/>
                    </a:blip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800" b="0" i="0" u="none" strike="noStrike" cap="none" normalizeH="0" baseline="0" smtClean="0">
                          <a:ln>
                            <a:noFill/>
                          </a:ln>
                          <a:solidFill>
                            <a:srgbClr val="FF00FF"/>
                          </a:solidFill>
                          <a:effectLst>
                            <a:outerShdw blurRad="38100" dist="38100" dir="2700000" algn="tl">
                              <a:srgbClr val="000000"/>
                            </a:outerShdw>
                          </a:effectLst>
                          <a:latin typeface="Tahoma" pitchFamily="34" charset="0"/>
                          <a:cs typeface="Arial" charset="0"/>
                        </a:rPr>
                        <a:t>شرح و مثال</a:t>
                      </a:r>
                      <a:endParaRPr kumimoji="0" lang="en-US" sz="2800" b="0" i="0" u="none" strike="noStrike" cap="none" normalizeH="0" baseline="0" smtClean="0">
                        <a:ln>
                          <a:noFill/>
                        </a:ln>
                        <a:solidFill>
                          <a:srgbClr val="FF00FF"/>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1">
                      <a:blip r:embed="rId3"/>
                      <a:srcRect/>
                      <a:tile tx="0" ty="0" sx="100000" sy="100000" flip="none" algn="tl"/>
                    </a:blipFill>
                  </a:tcPr>
                </a:tc>
              </a:tr>
              <a:tr h="406400">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پسماندهاي عفوني</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كشتهاي ميكربي آزمايشگاه- پسماندهاي ناشي از جداسازي بيماران عفوني- بافتها- موادي كه با بيماران عفوني در تماس اند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پسماندهاي آسيب شناختي</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بافت ها- و آبگونه هاي انساني-تكه هاي بدن انسان- خون و ساير آبگونه هاي بدن- جنين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پسماندهاي برنده و نوك تيز</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سوزن تزريق- ست سرم- تيغه چاقو- چاقو- تيغ و شيشه هاي شكسته</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پسماندهاي دارويي</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دارو هاي تاريخ گذشته- قوطي ها و شيشه هاي دارويي</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پسماندها ي ژنو توكسيك</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مواد با خواص سمي-  مواد شيميايي سمي براي ژن ها</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پسماندهاي شيميايي</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معرف هاي آزمايشگاهي- داروي ثبوت و ظهور- مواد گند زداي تارخ مصرف گذشته و حلالها</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پسماندهاي داراي فلزات سنگين</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باتريها- ترمومترهاي شكسته- اسبابهاي جيوه اي اندازه گيري فشار خون و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ظروف تحت فشار</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سيلندر هاي گاز- كارتريج گاز- و قوطي افشانه ها</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پسماندهاي پرتو ساز</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مايعات مصرف نشده  پرتودرماني ، و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hecker/>
    <p:sndAc>
      <p:stSnd>
        <p:snd r:embed="rId2" name="chimes.wav"/>
      </p:stSnd>
    </p:sndAc>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body" idx="1"/>
          </p:nvPr>
        </p:nvSpPr>
        <p:spPr>
          <a:xfrm>
            <a:off x="457200" y="620713"/>
            <a:ext cx="8229600" cy="5510212"/>
          </a:xfrm>
        </p:spPr>
        <p:txBody>
          <a:bodyPr/>
          <a:lstStyle/>
          <a:p>
            <a:pPr algn="r">
              <a:lnSpc>
                <a:spcPct val="90000"/>
              </a:lnSpc>
            </a:pPr>
            <a:r>
              <a:rPr lang="fa-IR" sz="2800" smtClean="0">
                <a:latin typeface="Arial" pitchFamily="34" charset="0"/>
                <a:cs typeface="Arial" pitchFamily="34" charset="0"/>
              </a:rPr>
              <a:t>نحوه دفع</a:t>
            </a:r>
          </a:p>
          <a:p>
            <a:pPr algn="r">
              <a:lnSpc>
                <a:spcPct val="90000"/>
              </a:lnSpc>
            </a:pPr>
            <a:r>
              <a:rPr lang="fa-IR" sz="2800" smtClean="0">
                <a:latin typeface="Arial" pitchFamily="34" charset="0"/>
                <a:cs typeface="Arial" pitchFamily="34" charset="0"/>
              </a:rPr>
              <a:t>زباله هاي معمولي در قالب سيستم زباله خانگي دفع ميشود .</a:t>
            </a:r>
          </a:p>
          <a:p>
            <a:pPr algn="r">
              <a:lnSpc>
                <a:spcPct val="90000"/>
              </a:lnSpc>
            </a:pPr>
            <a:r>
              <a:rPr lang="fa-IR" sz="2800" smtClean="0">
                <a:latin typeface="Arial" pitchFamily="34" charset="0"/>
                <a:cs typeface="Arial" pitchFamily="34" charset="0"/>
              </a:rPr>
              <a:t>زبالههاي نوك تيز و برنده در سفتي باكس و ظروف مقاوم جمع آوري ودر كوره زباله سوز سوزانده و يا بعد از بيخطر سازي همرا ه زباله هاي شهري دفع ميشود .</a:t>
            </a:r>
          </a:p>
          <a:p>
            <a:pPr algn="r">
              <a:lnSpc>
                <a:spcPct val="90000"/>
              </a:lnSpc>
            </a:pPr>
            <a:r>
              <a:rPr lang="fa-IR" sz="2800" smtClean="0">
                <a:latin typeface="Arial" pitchFamily="34" charset="0"/>
                <a:cs typeface="Arial" pitchFamily="34" charset="0"/>
              </a:rPr>
              <a:t>زباله ها بعد از جمع آوري در جايگاه موقت نگهداري زباله بيمارستان ذخيره و پس از انجام مراحلبيخطر سازي دفع ميشوند.</a:t>
            </a:r>
          </a:p>
          <a:p>
            <a:pPr algn="r">
              <a:lnSpc>
                <a:spcPct val="90000"/>
              </a:lnSpc>
            </a:pPr>
            <a:r>
              <a:rPr lang="fa-IR" sz="2800" smtClean="0">
                <a:latin typeface="Arial" pitchFamily="34" charset="0"/>
                <a:cs typeface="Arial" pitchFamily="34" charset="0"/>
              </a:rPr>
              <a:t>جهت زباله هاي خطرناك از سطل زرد رنگ با كيسه زباله زرد رنگ مقاوم و جهت زباله هاي خانگي از سطل و كيسه آبي رنگ استفاده ميشود .</a:t>
            </a:r>
          </a:p>
          <a:p>
            <a:pPr algn="r">
              <a:lnSpc>
                <a:spcPct val="90000"/>
              </a:lnSpc>
            </a:pPr>
            <a:r>
              <a:rPr lang="fa-IR" sz="2800" smtClean="0">
                <a:latin typeface="Arial" pitchFamily="34" charset="0"/>
                <a:cs typeface="Arial" pitchFamily="34" charset="0"/>
              </a:rPr>
              <a:t>پس از تخليه سطلها به شسته و خشك شوند.</a:t>
            </a:r>
          </a:p>
          <a:p>
            <a:pPr algn="r">
              <a:lnSpc>
                <a:spcPct val="90000"/>
              </a:lnSpc>
            </a:pPr>
            <a:r>
              <a:rPr lang="fa-IR" sz="2800" smtClean="0">
                <a:latin typeface="Arial" pitchFamily="34" charset="0"/>
                <a:cs typeface="Arial" pitchFamily="34" charset="0"/>
              </a:rPr>
              <a:t>رعايت مسائل حفاظت فردي كاملا ضروريست . </a:t>
            </a:r>
          </a:p>
          <a:p>
            <a:pPr algn="r">
              <a:lnSpc>
                <a:spcPct val="90000"/>
              </a:lnSpc>
            </a:pPr>
            <a:endParaRPr lang="en-US" sz="2800" smtClean="0">
              <a:latin typeface="Arial" pitchFamily="34" charset="0"/>
              <a:cs typeface="Arial" pitchFamily="34" charset="0"/>
            </a:endParaRP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WordArt 2" descr="White marble"/>
          <p:cNvSpPr>
            <a:spLocks noChangeArrowheads="1" noChangeShapeType="1" noTextEdit="1"/>
          </p:cNvSpPr>
          <p:nvPr/>
        </p:nvSpPr>
        <p:spPr bwMode="auto">
          <a:xfrm>
            <a:off x="468313" y="2205038"/>
            <a:ext cx="7466012" cy="1368425"/>
          </a:xfrm>
          <a:prstGeom prst="rect">
            <a:avLst/>
          </a:prstGeom>
        </p:spPr>
        <p:txBody>
          <a:bodyPr wrap="none" fromWordArt="1">
            <a:prstTxWarp prst="textPlain">
              <a:avLst>
                <a:gd name="adj" fmla="val 50032"/>
              </a:avLst>
            </a:prstTxWarp>
            <a:scene3d>
              <a:camera prst="legacyObliqueRight"/>
              <a:lightRig rig="legacyHarsh3" dir="t"/>
            </a:scene3d>
            <a:sp3d extrusionH="100000" prstMaterial="legacyMatte">
              <a:extrusionClr>
                <a:srgbClr val="663300"/>
              </a:extrusionClr>
            </a:sp3d>
          </a:bodyPr>
          <a:lstStyle/>
          <a:p>
            <a:pPr rtl="1"/>
            <a:r>
              <a:rPr lang="fa-IR" sz="3600" b="1" kern="10">
                <a:ln w="9525">
                  <a:round/>
                  <a:headEnd/>
                  <a:tailEnd/>
                </a:ln>
                <a:blipFill dpi="0" rotWithShape="0">
                  <a:blip r:embed="rId2"/>
                  <a:srcRect/>
                  <a:tile tx="0" ty="0" sx="100000" sy="100000" flip="none" algn="tl"/>
                </a:blipFill>
                <a:latin typeface="Arial"/>
                <a:cs typeface="Arial"/>
              </a:rPr>
              <a:t>داریوش محمد خانی کارشناس بهداشت محیط مرکز بهداشت سرپلذهاب</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0" y="274638"/>
            <a:ext cx="8229600" cy="1143000"/>
          </a:xfrm>
        </p:spPr>
        <p:txBody>
          <a:bodyPr/>
          <a:lstStyle/>
          <a:p>
            <a:pPr marL="484632" indent="0" algn="ctr" eaLnBrk="1" fontAlgn="auto" hangingPunct="1">
              <a:spcAft>
                <a:spcPts val="0"/>
              </a:spcAft>
              <a:defRPr/>
            </a:pPr>
            <a:r>
              <a:rPr lang="fa-IR" sz="3200" dirty="0" smtClean="0">
                <a:solidFill>
                  <a:schemeClr val="accent1">
                    <a:tint val="83000"/>
                    <a:satMod val="150000"/>
                  </a:schemeClr>
                </a:solidFill>
                <a:cs typeface="B Jadid" pitchFamily="2" charset="-78"/>
              </a:rPr>
              <a:t>نظافت محيط بيمارستان و اتاق بيمار</a:t>
            </a:r>
          </a:p>
        </p:txBody>
      </p:sp>
      <p:sp>
        <p:nvSpPr>
          <p:cNvPr id="13315" name="Content Placeholder 2"/>
          <p:cNvSpPr>
            <a:spLocks noGrp="1"/>
          </p:cNvSpPr>
          <p:nvPr>
            <p:ph idx="4294967295"/>
          </p:nvPr>
        </p:nvSpPr>
        <p:spPr>
          <a:xfrm>
            <a:off x="0" y="1600200"/>
            <a:ext cx="8229600" cy="4525963"/>
          </a:xfrm>
        </p:spPr>
        <p:txBody>
          <a:bodyPr/>
          <a:lstStyle/>
          <a:p>
            <a:pPr algn="r" rtl="1" eaLnBrk="1" hangingPunct="1">
              <a:buFontTx/>
              <a:buNone/>
            </a:pPr>
            <a:r>
              <a:rPr lang="fa-IR" smtClean="0"/>
              <a:t>	</a:t>
            </a:r>
            <a:r>
              <a:rPr lang="en-US" b="1" smtClean="0">
                <a:cs typeface="B Roya" pitchFamily="2" charset="-78"/>
              </a:rPr>
              <a:t>HIV</a:t>
            </a:r>
            <a:r>
              <a:rPr lang="fa-IR" b="1" smtClean="0">
                <a:cs typeface="B Roya" pitchFamily="2" charset="-78"/>
              </a:rPr>
              <a:t> در ايزوپروپانول 70 درصد بمدت 5-3 دقيقه،</a:t>
            </a:r>
          </a:p>
          <a:p>
            <a:pPr algn="r" rtl="1" eaLnBrk="1" hangingPunct="1">
              <a:buFontTx/>
              <a:buNone/>
            </a:pPr>
            <a:r>
              <a:rPr lang="fa-IR" b="1" smtClean="0">
                <a:cs typeface="B Roya" pitchFamily="2" charset="-78"/>
              </a:rPr>
              <a:t>	 اتانول 70 درصد بمدت 5-3 دقيقه، </a:t>
            </a:r>
          </a:p>
          <a:p>
            <a:pPr algn="r" rtl="1" eaLnBrk="1" hangingPunct="1">
              <a:buFontTx/>
              <a:buNone/>
            </a:pPr>
            <a:r>
              <a:rPr lang="fa-IR" b="1" smtClean="0">
                <a:cs typeface="B Roya" pitchFamily="2" charset="-78"/>
              </a:rPr>
              <a:t>	پوويدون يد 2 درصد بمدت 15 دقيقه،</a:t>
            </a:r>
          </a:p>
          <a:p>
            <a:pPr algn="r" rtl="1" eaLnBrk="1" hangingPunct="1">
              <a:buFontTx/>
              <a:buNone/>
            </a:pPr>
            <a:r>
              <a:rPr lang="fa-IR" b="1" smtClean="0">
                <a:cs typeface="B Roya" pitchFamily="2" charset="-78"/>
              </a:rPr>
              <a:t>	 فرمالين 4 درصد بمدت 30 دقيقه،</a:t>
            </a:r>
          </a:p>
          <a:p>
            <a:pPr algn="r" rtl="1" eaLnBrk="1" hangingPunct="1">
              <a:buFontTx/>
              <a:buNone/>
            </a:pPr>
            <a:r>
              <a:rPr lang="fa-IR" b="1" smtClean="0">
                <a:cs typeface="B Roya" pitchFamily="2" charset="-78"/>
              </a:rPr>
              <a:t>	 گلوتارآلدئیدها 2 درصد بمدت 30 دقيقه،</a:t>
            </a:r>
          </a:p>
          <a:p>
            <a:pPr algn="r" rtl="1" eaLnBrk="1" hangingPunct="1">
              <a:buFontTx/>
              <a:buNone/>
            </a:pPr>
            <a:r>
              <a:rPr lang="fa-IR" b="1" smtClean="0">
                <a:cs typeface="B Roya" pitchFamily="2" charset="-78"/>
              </a:rPr>
              <a:t>	 سفيد كننده خانگي رقيق شده حاوي 1 درصد كلرين بمدت 30 دقيقه و پراكسيد هيدروژن 6 درصد بمدت 30 دقيقه غير فعال  مي گردد. </a:t>
            </a:r>
            <a:endParaRPr lang="en-US" b="1" smtClean="0">
              <a:cs typeface="B Roya" pitchFamily="2" charset="-78"/>
            </a:endParaRPr>
          </a:p>
          <a:p>
            <a:pPr eaLnBrk="1" hangingPunct="1">
              <a:buFontTx/>
              <a:buNone/>
            </a:pPr>
            <a:endParaRPr lang="fa-IR" b="1"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0" y="274638"/>
            <a:ext cx="8229600" cy="1143000"/>
          </a:xfrm>
        </p:spPr>
        <p:txBody>
          <a:bodyPr/>
          <a:lstStyle/>
          <a:p>
            <a:pPr marL="484632" indent="0" eaLnBrk="1" fontAlgn="auto" hangingPunct="1">
              <a:spcAft>
                <a:spcPts val="0"/>
              </a:spcAft>
              <a:defRPr/>
            </a:pPr>
            <a:r>
              <a:rPr lang="fa-IR" dirty="0" smtClean="0">
                <a:solidFill>
                  <a:schemeClr val="accent1">
                    <a:tint val="83000"/>
                    <a:satMod val="150000"/>
                  </a:schemeClr>
                </a:solidFill>
                <a:cs typeface="B Jadid" pitchFamily="2" charset="-78"/>
              </a:rPr>
              <a:t>نظافت محيط بيمارستان و اتاق بيمار</a:t>
            </a:r>
          </a:p>
        </p:txBody>
      </p:sp>
      <p:sp>
        <p:nvSpPr>
          <p:cNvPr id="14339" name="Content Placeholder 2"/>
          <p:cNvSpPr>
            <a:spLocks noGrp="1"/>
          </p:cNvSpPr>
          <p:nvPr>
            <p:ph idx="4294967295"/>
          </p:nvPr>
        </p:nvSpPr>
        <p:spPr>
          <a:xfrm>
            <a:off x="0" y="1600200"/>
            <a:ext cx="8229600" cy="4525963"/>
          </a:xfrm>
        </p:spPr>
        <p:txBody>
          <a:bodyPr/>
          <a:lstStyle/>
          <a:p>
            <a:pPr algn="r" rtl="1" eaLnBrk="1" hangingPunct="1">
              <a:buFontTx/>
              <a:buNone/>
            </a:pPr>
            <a:r>
              <a:rPr lang="fa-IR" smtClean="0"/>
              <a:t>	</a:t>
            </a:r>
            <a:r>
              <a:rPr lang="fa-IR" b="1" smtClean="0"/>
              <a:t> </a:t>
            </a:r>
            <a:r>
              <a:rPr lang="fa-IR" b="1" smtClean="0">
                <a:cs typeface="B Titr" pitchFamily="2" charset="-78"/>
              </a:rPr>
              <a:t>تشك ها و بالش ها:</a:t>
            </a:r>
          </a:p>
          <a:p>
            <a:pPr algn="r" rtl="1" eaLnBrk="1" hangingPunct="1">
              <a:buFontTx/>
              <a:buNone/>
            </a:pPr>
            <a:endParaRPr lang="fa-IR" b="1" smtClean="0"/>
          </a:p>
          <a:p>
            <a:pPr algn="r" rtl="1" eaLnBrk="1" hangingPunct="1"/>
            <a:r>
              <a:rPr lang="fa-IR" b="1" smtClean="0">
                <a:cs typeface="B Koodak" pitchFamily="2" charset="-78"/>
              </a:rPr>
              <a:t>تشك را خشك نگهداريد در صورتي كه مرطوب باقي بمانند يا لك داشته باشند(خصوصاً در بخش هاي سوختگي) آنها را از رده خارج كنيد.</a:t>
            </a:r>
            <a:endParaRPr lang="en-US" smtClean="0">
              <a:cs typeface="B Koodak" pitchFamily="2" charset="-78"/>
            </a:endParaRPr>
          </a:p>
          <a:p>
            <a:pPr algn="r" rtl="1" eaLnBrk="1" hangingPunct="1"/>
            <a:r>
              <a:rPr lang="fa-IR" b="1" smtClean="0">
                <a:cs typeface="B Koodak" pitchFamily="2" charset="-78"/>
              </a:rPr>
              <a:t>رويه تشك ها را با استفاده از مواد ضدعفوني كننده مجاز تميز و ضدعفوني كنيد.(براي رويه هاي مقاوم به رطوبت)</a:t>
            </a:r>
          </a:p>
          <a:p>
            <a:pPr algn="r" rtl="1" eaLnBrk="1" hangingPunct="1"/>
            <a:r>
              <a:rPr lang="fa-IR" b="1" smtClean="0">
                <a:cs typeface="B Koodak" pitchFamily="2" charset="-78"/>
              </a:rPr>
              <a:t>يكپارچگي رويه تشك ها و بالش ها را حفظ كنيد.</a:t>
            </a:r>
            <a:endParaRPr lang="en-US" smtClean="0">
              <a:cs typeface="B Koodak" pitchFamily="2" charset="-78"/>
            </a:endParaRPr>
          </a:p>
          <a:p>
            <a:pPr eaLnBrk="1" hangingPunct="1"/>
            <a:endParaRPr lang="fa-IR"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0" y="274638"/>
            <a:ext cx="8229600" cy="1143000"/>
          </a:xfrm>
        </p:spPr>
        <p:txBody>
          <a:bodyPr/>
          <a:lstStyle/>
          <a:p>
            <a:pPr marL="484632" indent="0" algn="ctr" eaLnBrk="1" fontAlgn="auto" hangingPunct="1">
              <a:spcAft>
                <a:spcPts val="0"/>
              </a:spcAft>
              <a:defRPr/>
            </a:pPr>
            <a:r>
              <a:rPr lang="fa-IR" sz="3200" dirty="0" smtClean="0">
                <a:solidFill>
                  <a:schemeClr val="accent1">
                    <a:tint val="83000"/>
                    <a:satMod val="150000"/>
                  </a:schemeClr>
                </a:solidFill>
                <a:cs typeface="B Jadid" pitchFamily="2" charset="-78"/>
              </a:rPr>
              <a:t>نظافت محيط بيمارستان و اتاق بيمار</a:t>
            </a:r>
            <a:endParaRPr lang="fa-IR" dirty="0" smtClean="0">
              <a:solidFill>
                <a:schemeClr val="accent1">
                  <a:tint val="83000"/>
                  <a:satMod val="150000"/>
                </a:schemeClr>
              </a:solidFill>
              <a:cs typeface="B Jadid" pitchFamily="2" charset="-78"/>
            </a:endParaRPr>
          </a:p>
        </p:txBody>
      </p:sp>
      <p:sp>
        <p:nvSpPr>
          <p:cNvPr id="15363" name="Content Placeholder 2"/>
          <p:cNvSpPr>
            <a:spLocks noGrp="1"/>
          </p:cNvSpPr>
          <p:nvPr>
            <p:ph idx="4294967295"/>
          </p:nvPr>
        </p:nvSpPr>
        <p:spPr>
          <a:xfrm>
            <a:off x="0" y="1600200"/>
            <a:ext cx="8229600" cy="4525963"/>
          </a:xfrm>
        </p:spPr>
        <p:txBody>
          <a:bodyPr/>
          <a:lstStyle/>
          <a:p>
            <a:pPr algn="r" rtl="1" eaLnBrk="1" hangingPunct="1">
              <a:buFontTx/>
              <a:buNone/>
            </a:pPr>
            <a:r>
              <a:rPr lang="fa-IR" smtClean="0"/>
              <a:t>	</a:t>
            </a:r>
            <a:r>
              <a:rPr lang="fa-IR" b="1" smtClean="0"/>
              <a:t> </a:t>
            </a:r>
            <a:r>
              <a:rPr lang="fa-IR" b="1" smtClean="0">
                <a:solidFill>
                  <a:srgbClr val="FFFF00"/>
                </a:solidFill>
                <a:cs typeface="B Titr" pitchFamily="2" charset="-78"/>
              </a:rPr>
              <a:t>تشك ها و بالش ها (ادامه)</a:t>
            </a:r>
          </a:p>
          <a:p>
            <a:pPr algn="r" rtl="1" eaLnBrk="1" hangingPunct="1">
              <a:buFontTx/>
              <a:buNone/>
            </a:pPr>
            <a:endParaRPr lang="fa-IR" b="1" smtClean="0"/>
          </a:p>
          <a:p>
            <a:pPr algn="r" rtl="1" eaLnBrk="1" hangingPunct="1"/>
            <a:r>
              <a:rPr lang="fa-IR" b="1" smtClean="0">
                <a:cs typeface="B Koodak" pitchFamily="2" charset="-78"/>
              </a:rPr>
              <a:t>در صورتي كه رويه تشك يا با</a:t>
            </a:r>
            <a:r>
              <a:rPr lang="en-US" b="1" smtClean="0">
                <a:cs typeface="B Koodak" pitchFamily="2" charset="-78"/>
              </a:rPr>
              <a:t> </a:t>
            </a:r>
            <a:r>
              <a:rPr lang="fa-IR" b="1" smtClean="0">
                <a:cs typeface="B Koodak" pitchFamily="2" charset="-78"/>
              </a:rPr>
              <a:t>لش پاره شده و يا نياز به تعمير داشته باشد آنها ر اتعويض كنيد.</a:t>
            </a:r>
            <a:endParaRPr lang="en-US" smtClean="0">
              <a:cs typeface="B Koodak" pitchFamily="2" charset="-78"/>
            </a:endParaRPr>
          </a:p>
          <a:p>
            <a:pPr algn="r" rtl="1" eaLnBrk="1" hangingPunct="1"/>
            <a:r>
              <a:rPr lang="fa-IR" b="1" smtClean="0">
                <a:cs typeface="B Koodak" pitchFamily="2" charset="-78"/>
              </a:rPr>
              <a:t>از طريق رويه سوزن به داخل تشك فرو نكنيد.</a:t>
            </a:r>
            <a:endParaRPr lang="en-US" smtClean="0">
              <a:cs typeface="B Koodak" pitchFamily="2" charset="-78"/>
            </a:endParaRPr>
          </a:p>
          <a:p>
            <a:pPr algn="r" rtl="1" eaLnBrk="1" hangingPunct="1"/>
            <a:r>
              <a:rPr lang="fa-IR" b="1" smtClean="0">
                <a:cs typeface="B Koodak" pitchFamily="2" charset="-78"/>
              </a:rPr>
              <a:t>رويه هاي مقاوم به رطوبت را با استفاده از محصولات مجاز و قبل از استفاده بيمار بعدي تميز و ضدعفوني نمايند.</a:t>
            </a:r>
            <a:endParaRPr lang="en-US" smtClean="0">
              <a:cs typeface="B Koodak" pitchFamily="2" charset="-78"/>
            </a:endParaRPr>
          </a:p>
          <a:p>
            <a:pPr algn="r" rtl="1" eaLnBrk="1" hangingPunct="1">
              <a:buFontTx/>
              <a:buNone/>
            </a:pPr>
            <a:endParaRPr lang="fa-IR"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0" y="274638"/>
            <a:ext cx="8229600" cy="1143000"/>
          </a:xfrm>
        </p:spPr>
        <p:txBody>
          <a:bodyPr/>
          <a:lstStyle/>
          <a:p>
            <a:pPr marL="484632" indent="0" algn="ctr" eaLnBrk="1" fontAlgn="auto" hangingPunct="1">
              <a:spcAft>
                <a:spcPts val="0"/>
              </a:spcAft>
              <a:defRPr/>
            </a:pPr>
            <a:r>
              <a:rPr lang="fa-IR" sz="3200" dirty="0" smtClean="0">
                <a:solidFill>
                  <a:schemeClr val="accent1">
                    <a:tint val="83000"/>
                    <a:satMod val="150000"/>
                  </a:schemeClr>
                </a:solidFill>
                <a:cs typeface="B Jadid" pitchFamily="2" charset="-78"/>
              </a:rPr>
              <a:t>نظافت محيط بيمارستان و اتاق بيمار</a:t>
            </a:r>
            <a:endParaRPr lang="fa-IR" dirty="0" smtClean="0">
              <a:solidFill>
                <a:schemeClr val="accent1">
                  <a:tint val="83000"/>
                  <a:satMod val="150000"/>
                </a:schemeClr>
              </a:solidFill>
              <a:cs typeface="B Jadid" pitchFamily="2" charset="-78"/>
            </a:endParaRPr>
          </a:p>
        </p:txBody>
      </p:sp>
      <p:sp>
        <p:nvSpPr>
          <p:cNvPr id="16387" name="Content Placeholder 2"/>
          <p:cNvSpPr>
            <a:spLocks noGrp="1"/>
          </p:cNvSpPr>
          <p:nvPr>
            <p:ph idx="4294967295"/>
          </p:nvPr>
        </p:nvSpPr>
        <p:spPr>
          <a:xfrm>
            <a:off x="0" y="1600200"/>
            <a:ext cx="8229600" cy="4525963"/>
          </a:xfrm>
        </p:spPr>
        <p:txBody>
          <a:bodyPr/>
          <a:lstStyle/>
          <a:p>
            <a:pPr algn="r" rtl="1" eaLnBrk="1" hangingPunct="1">
              <a:buFontTx/>
              <a:buNone/>
            </a:pPr>
            <a:r>
              <a:rPr lang="fa-IR" smtClean="0"/>
              <a:t>	</a:t>
            </a:r>
            <a:r>
              <a:rPr lang="fa-IR" b="1" smtClean="0">
                <a:solidFill>
                  <a:srgbClr val="FFFF00"/>
                </a:solidFill>
              </a:rPr>
              <a:t> </a:t>
            </a:r>
            <a:r>
              <a:rPr lang="fa-IR" b="1" smtClean="0">
                <a:solidFill>
                  <a:srgbClr val="FFFF00"/>
                </a:solidFill>
                <a:cs typeface="B Titr" pitchFamily="2" charset="-78"/>
              </a:rPr>
              <a:t>تشك ها و بالش ها (ادامه)</a:t>
            </a:r>
          </a:p>
          <a:p>
            <a:pPr algn="r" rtl="1" eaLnBrk="1" hangingPunct="1">
              <a:buFontTx/>
              <a:buNone/>
            </a:pPr>
            <a:endParaRPr lang="fa-IR" b="1" smtClean="0"/>
          </a:p>
          <a:p>
            <a:pPr algn="r" rtl="1" eaLnBrk="1" hangingPunct="1"/>
            <a:r>
              <a:rPr lang="fa-IR" b="1" smtClean="0">
                <a:cs typeface="B Koodak" pitchFamily="2" charset="-78"/>
              </a:rPr>
              <a:t>اگر رويه تشك پارچه اي است قبل از استفاده بيمار بعدي آن را تعويض نمايند و بشوييد.</a:t>
            </a:r>
          </a:p>
          <a:p>
            <a:pPr algn="r" rtl="1" eaLnBrk="1" hangingPunct="1"/>
            <a:endParaRPr lang="en-US" smtClean="0">
              <a:cs typeface="B Koodak" pitchFamily="2" charset="-78"/>
            </a:endParaRPr>
          </a:p>
          <a:p>
            <a:pPr algn="r" rtl="1" eaLnBrk="1" hangingPunct="1"/>
            <a:r>
              <a:rPr lang="fa-IR" b="1" smtClean="0">
                <a:cs typeface="B Koodak" pitchFamily="2" charset="-78"/>
              </a:rPr>
              <a:t>رويه بالش يا بالش هاي قبل شستشورا بعد از هر بيمار يا زماني كه رويه بالش با مواد مترشحه بدن بيمار آلوده شده باشد با استفاده از چرخه آب گرم شستشو دهيد.</a:t>
            </a:r>
            <a:endParaRPr lang="en-US" smtClean="0">
              <a:cs typeface="B Koodak" pitchFamily="2" charset="-78"/>
            </a:endParaRPr>
          </a:p>
          <a:p>
            <a:pPr eaLnBrk="1" hangingPunct="1">
              <a:buFontTx/>
              <a:buNone/>
            </a:pPr>
            <a:endParaRPr lang="fa-IR"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idx="4294967295"/>
          </p:nvPr>
        </p:nvSpPr>
        <p:spPr>
          <a:xfrm>
            <a:off x="0" y="274638"/>
            <a:ext cx="8229600" cy="1143000"/>
          </a:xfrm>
        </p:spPr>
        <p:txBody>
          <a:bodyPr/>
          <a:lstStyle/>
          <a:p>
            <a:pPr marL="484632" indent="0" algn="ctr" eaLnBrk="1" fontAlgn="auto" hangingPunct="1">
              <a:spcAft>
                <a:spcPts val="0"/>
              </a:spcAft>
              <a:defRPr/>
            </a:pPr>
            <a:r>
              <a:rPr lang="fa-IR" sz="2800" dirty="0" smtClean="0">
                <a:solidFill>
                  <a:schemeClr val="accent1">
                    <a:tint val="83000"/>
                    <a:satMod val="150000"/>
                  </a:schemeClr>
                </a:solidFill>
                <a:cs typeface="B Jadid" pitchFamily="2" charset="-78"/>
              </a:rPr>
              <a:t>نظافت محيط بيمارستان و اتاق بيمار</a:t>
            </a:r>
          </a:p>
        </p:txBody>
      </p:sp>
      <p:sp>
        <p:nvSpPr>
          <p:cNvPr id="17411" name="Content Placeholder 2"/>
          <p:cNvSpPr>
            <a:spLocks noGrp="1"/>
          </p:cNvSpPr>
          <p:nvPr>
            <p:ph idx="4294967295"/>
          </p:nvPr>
        </p:nvSpPr>
        <p:spPr>
          <a:xfrm>
            <a:off x="0" y="1600200"/>
            <a:ext cx="8229600" cy="4525963"/>
          </a:xfrm>
        </p:spPr>
        <p:txBody>
          <a:bodyPr/>
          <a:lstStyle/>
          <a:p>
            <a:pPr algn="r" rtl="1" eaLnBrk="1" hangingPunct="1">
              <a:buFontTx/>
              <a:buNone/>
            </a:pPr>
            <a:r>
              <a:rPr lang="fa-IR" smtClean="0"/>
              <a:t>	</a:t>
            </a:r>
            <a:r>
              <a:rPr lang="fa-IR" b="1" smtClean="0">
                <a:solidFill>
                  <a:srgbClr val="FFFF00"/>
                </a:solidFill>
              </a:rPr>
              <a:t> </a:t>
            </a:r>
            <a:r>
              <a:rPr lang="fa-IR" b="1" smtClean="0">
                <a:solidFill>
                  <a:srgbClr val="FFFF00"/>
                </a:solidFill>
                <a:cs typeface="B Titr" pitchFamily="2" charset="-78"/>
              </a:rPr>
              <a:t>مديريت پسماندهاي بيمارستاني:</a:t>
            </a:r>
            <a:r>
              <a:rPr lang="fa-IR" b="1" smtClean="0">
                <a:solidFill>
                  <a:srgbClr val="FFFF00"/>
                </a:solidFill>
              </a:rPr>
              <a:t> </a:t>
            </a:r>
            <a:r>
              <a:rPr lang="fa-IR" smtClean="0">
                <a:solidFill>
                  <a:srgbClr val="FFFF00"/>
                </a:solidFill>
              </a:rPr>
              <a:t>	</a:t>
            </a:r>
          </a:p>
          <a:p>
            <a:pPr algn="r" rtl="1" eaLnBrk="1" hangingPunct="1"/>
            <a:r>
              <a:rPr lang="fa-IR" b="1" smtClean="0"/>
              <a:t>مواد زائد جامد(زباله)</a:t>
            </a:r>
          </a:p>
          <a:p>
            <a:pPr algn="r" rtl="1" eaLnBrk="1" hangingPunct="1">
              <a:buFontTx/>
              <a:buNone/>
            </a:pPr>
            <a:r>
              <a:rPr lang="fa-IR" b="1" smtClean="0"/>
              <a:t>	 </a:t>
            </a:r>
            <a:r>
              <a:rPr lang="fa-IR" b="1" smtClean="0">
                <a:cs typeface="B Koodak" pitchFamily="2" charset="-78"/>
              </a:rPr>
              <a:t>پسماندهاي توليد شده در بيمارستان به دو دسته عمده زير تقسيم مي شوند:</a:t>
            </a:r>
            <a:endParaRPr lang="en-US" smtClean="0">
              <a:cs typeface="B Koodak" pitchFamily="2" charset="-78"/>
            </a:endParaRPr>
          </a:p>
          <a:p>
            <a:pPr algn="r" rtl="1" eaLnBrk="1" hangingPunct="1"/>
            <a:r>
              <a:rPr lang="fa-IR" sz="2800" b="1" smtClean="0">
                <a:solidFill>
                  <a:srgbClr val="92D050"/>
                </a:solidFill>
                <a:cs typeface="B Koodak" pitchFamily="2" charset="-78"/>
              </a:rPr>
              <a:t>گروه 1 پسماندهاي عادي (خانگي- معمولي): كه از كاركرد هاي خانه داري و مديريت اجرايي اين مراكز توليد مي شود.</a:t>
            </a:r>
            <a:endParaRPr lang="en-US" sz="2800" smtClean="0">
              <a:solidFill>
                <a:srgbClr val="92D050"/>
              </a:solidFill>
              <a:cs typeface="B Koodak" pitchFamily="2" charset="-78"/>
            </a:endParaRPr>
          </a:p>
          <a:p>
            <a:pPr algn="r" rtl="1" eaLnBrk="1" hangingPunct="1"/>
            <a:r>
              <a:rPr lang="fa-IR" sz="2800" b="1" smtClean="0">
                <a:cs typeface="B Koodak" pitchFamily="2" charset="-78"/>
              </a:rPr>
              <a:t>گروه 2 پسماندهاي خطرناك كه مي تواند مجموعه اي از مخاطرات بهداشتي را ايجاد كند و به 9 دسته تقسيم مي شود.</a:t>
            </a:r>
            <a:endParaRPr lang="fa-IR"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idx="4294967295"/>
          </p:nvPr>
        </p:nvSpPr>
        <p:spPr>
          <a:xfrm>
            <a:off x="0" y="274638"/>
            <a:ext cx="8229600" cy="1143000"/>
          </a:xfrm>
        </p:spPr>
        <p:txBody>
          <a:bodyPr/>
          <a:lstStyle/>
          <a:p>
            <a:pPr marL="484632" indent="0" algn="ctr" eaLnBrk="1" fontAlgn="auto" hangingPunct="1">
              <a:spcAft>
                <a:spcPts val="0"/>
              </a:spcAft>
              <a:defRPr/>
            </a:pPr>
            <a:r>
              <a:rPr lang="fa-IR" sz="3200" dirty="0" smtClean="0">
                <a:solidFill>
                  <a:schemeClr val="accent1">
                    <a:tint val="83000"/>
                    <a:satMod val="150000"/>
                  </a:schemeClr>
                </a:solidFill>
                <a:cs typeface="B Jadid" pitchFamily="2" charset="-78"/>
              </a:rPr>
              <a:t>نظافت محيط بيمارستان و اتاق بيمار</a:t>
            </a:r>
            <a:endParaRPr lang="fa-IR" dirty="0" smtClean="0">
              <a:solidFill>
                <a:schemeClr val="accent1">
                  <a:tint val="83000"/>
                  <a:satMod val="150000"/>
                </a:schemeClr>
              </a:solidFill>
              <a:cs typeface="B Jadid" pitchFamily="2" charset="-78"/>
            </a:endParaRPr>
          </a:p>
        </p:txBody>
      </p:sp>
      <p:sp>
        <p:nvSpPr>
          <p:cNvPr id="18435" name="Content Placeholder 2"/>
          <p:cNvSpPr>
            <a:spLocks noGrp="1"/>
          </p:cNvSpPr>
          <p:nvPr>
            <p:ph idx="4294967295"/>
          </p:nvPr>
        </p:nvSpPr>
        <p:spPr>
          <a:xfrm>
            <a:off x="0" y="1600200"/>
            <a:ext cx="8229600" cy="4525963"/>
          </a:xfrm>
        </p:spPr>
        <p:txBody>
          <a:bodyPr/>
          <a:lstStyle/>
          <a:p>
            <a:pPr algn="r" rtl="1" eaLnBrk="1" hangingPunct="1">
              <a:buFontTx/>
              <a:buNone/>
            </a:pPr>
            <a:r>
              <a:rPr lang="fa-IR" smtClean="0"/>
              <a:t>	</a:t>
            </a:r>
            <a:r>
              <a:rPr lang="fa-IR" b="1" smtClean="0">
                <a:solidFill>
                  <a:srgbClr val="FFFF00"/>
                </a:solidFill>
                <a:cs typeface="B Titr" pitchFamily="2" charset="-78"/>
              </a:rPr>
              <a:t>مديريت پسماندهاي بيمارستاني:</a:t>
            </a:r>
            <a:r>
              <a:rPr lang="fa-IR" b="1" smtClean="0">
                <a:solidFill>
                  <a:srgbClr val="FFFF00"/>
                </a:solidFill>
              </a:rPr>
              <a:t> </a:t>
            </a:r>
            <a:r>
              <a:rPr lang="fa-IR" smtClean="0">
                <a:solidFill>
                  <a:srgbClr val="FFFF00"/>
                </a:solidFill>
              </a:rPr>
              <a:t>	</a:t>
            </a:r>
          </a:p>
          <a:p>
            <a:pPr algn="r" rtl="1" eaLnBrk="1" hangingPunct="1"/>
            <a:r>
              <a:rPr lang="fa-IR" b="1" smtClean="0"/>
              <a:t>مواد زائد جامد(زباله)</a:t>
            </a:r>
          </a:p>
          <a:p>
            <a:pPr algn="r" rtl="1" eaLnBrk="1" hangingPunct="1">
              <a:buFontTx/>
              <a:buNone/>
            </a:pPr>
            <a:r>
              <a:rPr lang="fa-IR" b="1" smtClean="0"/>
              <a:t>	</a:t>
            </a:r>
            <a:r>
              <a:rPr lang="fa-IR" b="1" smtClean="0">
                <a:cs typeface="B Koodak" pitchFamily="2" charset="-78"/>
              </a:rPr>
              <a:t> پسماندهاي خطرناك عبارتند از :</a:t>
            </a:r>
          </a:p>
          <a:p>
            <a:pPr algn="r" rtl="1" eaLnBrk="1" hangingPunct="1">
              <a:buFontTx/>
              <a:buNone/>
            </a:pPr>
            <a:r>
              <a:rPr lang="fa-IR" b="1" smtClean="0">
                <a:cs typeface="B Koodak" pitchFamily="2" charset="-78"/>
              </a:rPr>
              <a:t>	 پسماندهاي عفوني،‌پاتولوژيك، برنده و نوك تيز، دارويي، شيميايي، ژنوتوكسيك، فلزات سنگين، ظروف تحت فشار و پسماندهاي پرتوزا</a:t>
            </a:r>
            <a:endParaRPr lang="en-US" smtClean="0">
              <a:cs typeface="B Koodak" pitchFamily="2" charset="-78"/>
            </a:endParaRPr>
          </a:p>
          <a:p>
            <a:pPr eaLnBrk="1" hangingPunct="1">
              <a:buFontTx/>
              <a:buNone/>
            </a:pPr>
            <a:endParaRPr lang="fa-IR"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268</TotalTime>
  <Words>1824</Words>
  <Application>Microsoft Office PowerPoint</Application>
  <PresentationFormat>On-screen Show (4:3)</PresentationFormat>
  <Paragraphs>257</Paragraphs>
  <Slides>38</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38</vt:i4>
      </vt:variant>
    </vt:vector>
  </HeadingPairs>
  <TitlesOfParts>
    <vt:vector size="50" baseType="lpstr">
      <vt:lpstr>Arial</vt:lpstr>
      <vt:lpstr>Century Gothic</vt:lpstr>
      <vt:lpstr>Wingdings 2</vt:lpstr>
      <vt:lpstr>Verdana</vt:lpstr>
      <vt:lpstr>Calibri</vt:lpstr>
      <vt:lpstr>Tahoma</vt:lpstr>
      <vt:lpstr>B Lotus</vt:lpstr>
      <vt:lpstr>B Titr</vt:lpstr>
      <vt:lpstr>B Koodak</vt:lpstr>
      <vt:lpstr>B Roya</vt:lpstr>
      <vt:lpstr>Wingdings</vt:lpstr>
      <vt:lpstr>Verve</vt:lpstr>
      <vt:lpstr>  نظافت محيط بيمارستان و اتاق بيمار</vt:lpstr>
      <vt:lpstr>نظافت محيط بيمارستان و اتاق بيمار</vt:lpstr>
      <vt:lpstr>نظافت محيط بيمارستان و اتاق بيمار</vt:lpstr>
      <vt:lpstr>نظافت محيط بيمارستان و اتاق بيمار</vt:lpstr>
      <vt:lpstr>نظافت محيط بيمارستان و اتاق بيمار</vt:lpstr>
      <vt:lpstr>نظافت محيط بيمارستان و اتاق بيمار</vt:lpstr>
      <vt:lpstr>نظافت محيط بيمارستان و اتاق بيمار</vt:lpstr>
      <vt:lpstr>نظافت محيط بيمارستان و اتاق بيمار</vt:lpstr>
      <vt:lpstr>نظافت محيط بيمارستان و اتاق بيمار</vt:lpstr>
      <vt:lpstr>نظافت محيط بيمارستان و اتاق بيمار</vt:lpstr>
      <vt:lpstr>نظافت محيط بيمارستان و اتاق بيمار</vt:lpstr>
      <vt:lpstr>نظافت محيط بيمارستان و اتاق بيمار</vt:lpstr>
      <vt:lpstr>نظافت محيط بيمارستان و اتاق بيمار</vt:lpstr>
      <vt:lpstr>نظافت محيط بيمارستان و اتاق بيمار</vt:lpstr>
      <vt:lpstr>Slide 15</vt:lpstr>
      <vt:lpstr>Slide 16</vt:lpstr>
      <vt:lpstr>Slide 17</vt:lpstr>
      <vt:lpstr>Slide 18</vt:lpstr>
      <vt:lpstr>نظافت محيط بيمارستان و اتاق بيمار</vt:lpstr>
      <vt:lpstr>نظافت محيط بيمارستان و اتاق بيمار</vt:lpstr>
      <vt:lpstr>Slide 21</vt:lpstr>
      <vt:lpstr>تعاريف</vt:lpstr>
      <vt:lpstr>خصوصيات يك ماده گند زداي ايده ال</vt:lpstr>
      <vt:lpstr>انواع مواد گند زداي موجود</vt:lpstr>
      <vt:lpstr>رفع آلودگي محيط بيمارستان </vt:lpstr>
      <vt:lpstr>Slide 26</vt:lpstr>
      <vt:lpstr>ساير سطوح</vt:lpstr>
      <vt:lpstr>Slide 28</vt:lpstr>
      <vt:lpstr>تختخواب</vt:lpstr>
      <vt:lpstr>نكات مهم در نظافت بيمارستان</vt:lpstr>
      <vt:lpstr>رختشويخانه</vt:lpstr>
      <vt:lpstr>Slide 32</vt:lpstr>
      <vt:lpstr>مديريت پسماندهاي خطرناك</vt:lpstr>
      <vt:lpstr>گروهاي اصلي در معرض خطر</vt:lpstr>
      <vt:lpstr>پسماندهاي توليد شده در بيمارستان</vt:lpstr>
      <vt:lpstr>طبقه بندي پسماندهاي خطرناك</vt:lpstr>
      <vt:lpstr>Slide 37</vt:lpstr>
      <vt:lpstr>Slide 38</vt:lpstr>
    </vt:vector>
  </TitlesOfParts>
  <Company>MRT Win2Farsi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راهنماي آموزشي پيشگيري از HIV/AIDS مخصوص كاركنان مراقبتهاي بهداشتي  نظافت محيط بيمارستان و اتاق بيمار</dc:title>
  <dc:creator>tebka</dc:creator>
  <cp:lastModifiedBy>MRT</cp:lastModifiedBy>
  <cp:revision>77</cp:revision>
  <dcterms:created xsi:type="dcterms:W3CDTF">2009-04-12T08:35:20Z</dcterms:created>
  <dcterms:modified xsi:type="dcterms:W3CDTF">2010-12-09T17:45:45Z</dcterms:modified>
</cp:coreProperties>
</file>